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Helvetica Neue"/>
      <p:regular r:id="rId51"/>
      <p:bold r:id="rId52"/>
      <p:italic r:id="rId53"/>
      <p:boldItalic r:id="rId54"/>
    </p:embeddedFont>
    <p:embeddedFont>
      <p:font typeface="Helvetica Neue Light"/>
      <p:regular r:id="rId55"/>
      <p:bold r:id="rId56"/>
      <p:italic r:id="rId57"/>
      <p:boldItalic r:id="rId58"/>
    </p:embeddedFont>
    <p:embeddedFont>
      <p:font typeface="DM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boldItalic.fntdata"/><Relationship Id="rId61" Type="http://schemas.openxmlformats.org/officeDocument/2006/relationships/font" Target="fonts/DMSans-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regular.fntdata"/><Relationship Id="rId50" Type="http://schemas.openxmlformats.org/officeDocument/2006/relationships/slide" Target="slides/slide43.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4.xml"/><Relationship Id="rId55" Type="http://schemas.openxmlformats.org/officeDocument/2006/relationships/font" Target="fonts/HelveticaNeueLight-regular.fntdata"/><Relationship Id="rId10" Type="http://schemas.openxmlformats.org/officeDocument/2006/relationships/slide" Target="slides/slide3.xml"/><Relationship Id="rId54" Type="http://schemas.openxmlformats.org/officeDocument/2006/relationships/font" Target="fonts/HelveticaNeue-boldItalic.fntdata"/><Relationship Id="rId13" Type="http://schemas.openxmlformats.org/officeDocument/2006/relationships/slide" Target="slides/slide6.xml"/><Relationship Id="rId57" Type="http://schemas.openxmlformats.org/officeDocument/2006/relationships/font" Target="fonts/HelveticaNeueLight-italic.fntdata"/><Relationship Id="rId12" Type="http://schemas.openxmlformats.org/officeDocument/2006/relationships/slide" Target="slides/slide5.xml"/><Relationship Id="rId56" Type="http://schemas.openxmlformats.org/officeDocument/2006/relationships/font" Target="fonts/HelveticaNeueLight-bold.fntdata"/><Relationship Id="rId15" Type="http://schemas.openxmlformats.org/officeDocument/2006/relationships/slide" Target="slides/slide8.xml"/><Relationship Id="rId59" Type="http://schemas.openxmlformats.org/officeDocument/2006/relationships/font" Target="fonts/DMSans-regular.fntdata"/><Relationship Id="rId14" Type="http://schemas.openxmlformats.org/officeDocument/2006/relationships/slide" Target="slides/slide7.xml"/><Relationship Id="rId58" Type="http://schemas.openxmlformats.org/officeDocument/2006/relationships/font" Target="fonts/HelveticaNeue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00539503f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f00539503f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7591a67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7591a67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00539503f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f00539503f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0053950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f00539503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00539503f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f00539503f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00539503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f00539503f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0053950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f00539503f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0053950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f00539503f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00539503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f00539503f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00539503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f00539503f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00539503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f00539503f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f00539503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f00539503f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00539503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00539503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f00539503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f00539503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00539503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f00539503f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00539503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2f00539503f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f00539503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f00539503f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00539503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f00539503f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00539503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f00539503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f5781ae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f5781ae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7591a67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7591a67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7591a673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7591a673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id="30" name="Google Shape;30;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0" name="Google Shape;50;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 name="Google Shape;5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3" name="Google Shape;6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 name="Google Shape;69;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3" name="Google Shape;7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7" name="Google Shape;77;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8" name="Google Shape;78;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9" name="Google Shape;7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5" name="Google Shape;85;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6" name="Google Shape;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6" name="Shape 96"/>
        <p:cNvGrpSpPr/>
        <p:nvPr/>
      </p:nvGrpSpPr>
      <p:grpSpPr>
        <a:xfrm>
          <a:off x="0" y="0"/>
          <a:ext cx="0" cy="0"/>
          <a:chOff x="0" y="0"/>
          <a:chExt cx="0" cy="0"/>
        </a:xfrm>
      </p:grpSpPr>
      <p:pic>
        <p:nvPicPr>
          <p:cNvPr id="97" name="Google Shape;97;p3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100" name="Shape 100"/>
        <p:cNvGrpSpPr/>
        <p:nvPr/>
      </p:nvGrpSpPr>
      <p:grpSpPr>
        <a:xfrm>
          <a:off x="0" y="0"/>
          <a:ext cx="0" cy="0"/>
          <a:chOff x="0" y="0"/>
          <a:chExt cx="0" cy="0"/>
        </a:xfrm>
      </p:grpSpPr>
      <p:pic>
        <p:nvPicPr>
          <p:cNvPr id="101" name="Google Shape;101;p3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2">
  <p:cSld name="SECTION_HEADER_1_1_1_1_1_1_2">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2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14" name="Shape 114"/>
        <p:cNvGrpSpPr/>
        <p:nvPr/>
      </p:nvGrpSpPr>
      <p:grpSpPr>
        <a:xfrm>
          <a:off x="0" y="0"/>
          <a:ext cx="0" cy="0"/>
          <a:chOff x="0" y="0"/>
          <a:chExt cx="0" cy="0"/>
        </a:xfrm>
      </p:grpSpPr>
      <p:sp>
        <p:nvSpPr>
          <p:cNvPr id="115" name="Google Shape;115;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6" name="Google Shape;116;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7" name="Google Shape;117;p4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22" name="Google Shape;122;p4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4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0" name="Shape 130"/>
        <p:cNvGrpSpPr/>
        <p:nvPr/>
      </p:nvGrpSpPr>
      <p:grpSpPr>
        <a:xfrm>
          <a:off x="0" y="0"/>
          <a:ext cx="0" cy="0"/>
          <a:chOff x="0" y="0"/>
          <a:chExt cx="0" cy="0"/>
        </a:xfrm>
      </p:grpSpPr>
      <p:pic>
        <p:nvPicPr>
          <p:cNvPr id="131" name="Google Shape;131;p4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id="133" name="Google Shape;133;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1">
  <p:cSld name="SECTION_HEADER_1_1_3">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0" name="Google Shape;140;p5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3" name="Google Shape;143;p5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1" name="Shape 21"/>
        <p:cNvGrpSpPr/>
        <p:nvPr/>
      </p:nvGrpSpPr>
      <p:grpSpPr>
        <a:xfrm>
          <a:off x="0" y="0"/>
          <a:ext cx="0" cy="0"/>
          <a:chOff x="0" y="0"/>
          <a:chExt cx="0" cy="0"/>
        </a:xfrm>
      </p:grpSpPr>
      <p:sp>
        <p:nvSpPr>
          <p:cNvPr id="22" name="Google Shape;2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4" name="Google Shape;24;p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5" Type="http://schemas.openxmlformats.org/officeDocument/2006/relationships/theme" Target="../theme/theme4.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 name="Google Shape;4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0" name="Shape 110"/>
        <p:cNvGrpSpPr/>
        <p:nvPr/>
      </p:nvGrpSpPr>
      <p:grpSpPr>
        <a:xfrm>
          <a:off x="0" y="0"/>
          <a:ext cx="0" cy="0"/>
          <a:chOff x="0" y="0"/>
          <a:chExt cx="0" cy="0"/>
        </a:xfrm>
      </p:grpSpPr>
      <p:sp>
        <p:nvSpPr>
          <p:cNvPr id="111" name="Google Shape;11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2" name="Google Shape;112;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13" name="Google Shape;1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5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 Id="rId3" Type="http://schemas.openxmlformats.org/officeDocument/2006/relationships/image" Target="../media/image6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52.png"/><Relationship Id="rId5"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61.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hyperlink" Target="https://github.com/CoderContenidos/Python-V4" TargetMode="Externa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5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Playground Intermedio Parte II</a:t>
            </a:r>
            <a:endParaRPr b="1" i="0" sz="4000" u="none" cap="none" strike="noStrike">
              <a:solidFill>
                <a:srgbClr val="EAFF6A"/>
              </a:solidFill>
              <a:latin typeface="DM Sans"/>
              <a:ea typeface="DM Sans"/>
              <a:cs typeface="DM Sans"/>
              <a:sym typeface="DM Sans"/>
            </a:endParaRPr>
          </a:p>
        </p:txBody>
      </p:sp>
      <p:sp>
        <p:nvSpPr>
          <p:cNvPr id="149" name="Google Shape;149;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lt1"/>
                </a:solidFill>
                <a:latin typeface="DM Sans"/>
                <a:ea typeface="DM Sans"/>
                <a:cs typeface="DM Sans"/>
                <a:sym typeface="DM Sans"/>
              </a:rPr>
              <a:t>Unidad 11 - Clase práctica en vivo</a:t>
            </a:r>
            <a:endParaRPr b="1"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29" name="Google Shape;229;p62"/>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Hasta el momento, en la plantilla padre.html solo tenemos una repetición de inicio.html.</a:t>
            </a:r>
            <a:endParaRPr b="0" i="0" sz="1350" u="none" cap="none" strike="noStrike">
              <a:solidFill>
                <a:schemeClr val="dk1"/>
              </a:solidFill>
              <a:latin typeface="DM Sans"/>
              <a:ea typeface="DM Sans"/>
              <a:cs typeface="DM Sans"/>
              <a:sym typeface="DM Sans"/>
            </a:endParaRPr>
          </a:p>
        </p:txBody>
      </p:sp>
      <p:grpSp>
        <p:nvGrpSpPr>
          <p:cNvPr id="230" name="Google Shape;230;p62"/>
          <p:cNvGrpSpPr/>
          <p:nvPr/>
        </p:nvGrpSpPr>
        <p:grpSpPr>
          <a:xfrm>
            <a:off x="473338" y="2756825"/>
            <a:ext cx="587100" cy="600300"/>
            <a:chOff x="1731113" y="1953850"/>
            <a:chExt cx="587100" cy="600300"/>
          </a:xfrm>
        </p:grpSpPr>
        <p:sp>
          <p:nvSpPr>
            <p:cNvPr id="231" name="Google Shape;231;p6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2</a:t>
              </a:r>
              <a:endParaRPr b="1" i="0" sz="3000" u="none" cap="none" strike="noStrike">
                <a:solidFill>
                  <a:srgbClr val="000000"/>
                </a:solidFill>
                <a:latin typeface="DM Sans"/>
                <a:ea typeface="DM Sans"/>
                <a:cs typeface="DM Sans"/>
                <a:sym typeface="DM Sans"/>
              </a:endParaRPr>
            </a:p>
          </p:txBody>
        </p:sp>
      </p:grpSp>
      <p:sp>
        <p:nvSpPr>
          <p:cNvPr id="233" name="Google Shape;233;p62"/>
          <p:cNvSpPr txBox="1"/>
          <p:nvPr/>
        </p:nvSpPr>
        <p:spPr>
          <a:xfrm>
            <a:off x="1246300" y="2716375"/>
            <a:ext cx="4530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Dentro de padre.html, creamos un segmento que será el que cambiará según la vista:</a:t>
            </a:r>
            <a:endParaRPr b="0" i="0" sz="1350" u="none" cap="none" strike="noStrike">
              <a:solidFill>
                <a:srgbClr val="000000"/>
              </a:solidFill>
              <a:latin typeface="DM Sans"/>
              <a:ea typeface="DM Sans"/>
              <a:cs typeface="DM Sans"/>
              <a:sym typeface="DM Sans"/>
            </a:endParaRPr>
          </a:p>
        </p:txBody>
      </p:sp>
      <p:pic>
        <p:nvPicPr>
          <p:cNvPr id="234" name="Google Shape;234;p62"/>
          <p:cNvPicPr preferRelativeResize="0"/>
          <p:nvPr/>
        </p:nvPicPr>
        <p:blipFill rotWithShape="1">
          <a:blip r:embed="rId3">
            <a:alphaModFix/>
          </a:blip>
          <a:srcRect b="0" l="0" r="0" t="0"/>
          <a:stretch/>
        </p:blipFill>
        <p:spPr>
          <a:xfrm>
            <a:off x="5754149" y="2716374"/>
            <a:ext cx="2860299" cy="185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40" name="Google Shape;240;p63"/>
          <p:cNvSpPr txBox="1"/>
          <p:nvPr/>
        </p:nvSpPr>
        <p:spPr>
          <a:xfrm>
            <a:off x="473350" y="1908175"/>
            <a:ext cx="65532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Es decir, todo será fijo, menos lo que esté dentro de este bloque. </a:t>
            </a:r>
            <a:r>
              <a:rPr lang="es" sz="1350">
                <a:solidFill>
                  <a:schemeClr val="dk1"/>
                </a:solidFill>
                <a:latin typeface="DM Sans"/>
                <a:ea typeface="DM Sans"/>
                <a:cs typeface="DM Sans"/>
                <a:sym typeface="DM Sans"/>
              </a:rPr>
              <a:t>Este</a:t>
            </a:r>
            <a:r>
              <a:rPr b="0" i="0" lang="es" sz="1350" u="none" cap="none" strike="noStrike">
                <a:solidFill>
                  <a:schemeClr val="dk1"/>
                </a:solidFill>
                <a:latin typeface="DM Sans"/>
                <a:ea typeface="DM Sans"/>
                <a:cs typeface="DM Sans"/>
                <a:sym typeface="DM Sans"/>
              </a:rPr>
              <a:t> será el que se genera según la vista.</a:t>
            </a:r>
            <a:endParaRPr b="0" i="0" sz="1350" u="none" cap="none" strike="noStrike">
              <a:solidFill>
                <a:schemeClr val="dk1"/>
              </a:solidFill>
              <a:latin typeface="DM Sans"/>
              <a:ea typeface="DM Sans"/>
              <a:cs typeface="DM Sans"/>
              <a:sym typeface="DM Sans"/>
            </a:endParaRPr>
          </a:p>
        </p:txBody>
      </p:sp>
      <p:sp>
        <p:nvSpPr>
          <p:cNvPr id="241" name="Google Shape;241;p63"/>
          <p:cNvSpPr txBox="1"/>
          <p:nvPr/>
        </p:nvSpPr>
        <p:spPr>
          <a:xfrm>
            <a:off x="2299050" y="2727125"/>
            <a:ext cx="4545900" cy="1452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1400" u="none" cap="none" strike="noStrike">
                <a:solidFill>
                  <a:srgbClr val="000000"/>
                </a:solidFill>
                <a:latin typeface="DM Sans"/>
                <a:ea typeface="DM Sans"/>
                <a:cs typeface="DM Sans"/>
                <a:sym typeface="DM Sans"/>
              </a:rPr>
              <a:t>Notamos que aparece: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r>
              <a:rPr b="0" i="0" lang="es" sz="1400" u="none" cap="none" strike="noStrike">
                <a:solidFill>
                  <a:srgbClr val="000000"/>
                </a:solidFill>
                <a:latin typeface="DM Sans"/>
                <a:ea typeface="DM Sans"/>
                <a:cs typeface="DM Sans"/>
                <a:sym typeface="DM Sans"/>
              </a:rPr>
              <a:t> </a:t>
            </a:r>
            <a:endParaRPr b="0" i="0" sz="1400" u="none" cap="none" strike="noStrike">
              <a:solidFill>
                <a:srgbClr val="000000"/>
              </a:solidFill>
              <a:latin typeface="DM Sans"/>
              <a:ea typeface="DM Sans"/>
              <a:cs typeface="DM Sans"/>
              <a:sym typeface="DM Sans"/>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ctr">
              <a:lnSpc>
                <a:spcPct val="150000"/>
              </a:lnSpc>
              <a:spcBef>
                <a:spcPts val="0"/>
              </a:spcBef>
              <a:spcAft>
                <a:spcPts val="0"/>
              </a:spcAft>
              <a:buClr>
                <a:srgbClr val="000000"/>
              </a:buClr>
              <a:buSzPts val="20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47" name="Google Shape;247;p64"/>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Vamos al template que no es base, es decir, a uno de sus hijos y borramos todo. Lo único que debemos dejar es:</a:t>
            </a:r>
            <a:endParaRPr b="0" i="0" sz="1350" u="none" cap="none" strike="noStrike">
              <a:solidFill>
                <a:schemeClr val="dk1"/>
              </a:solidFill>
              <a:latin typeface="DM Sans"/>
              <a:ea typeface="DM Sans"/>
              <a:cs typeface="DM Sans"/>
              <a:sym typeface="DM Sans"/>
            </a:endParaRPr>
          </a:p>
        </p:txBody>
      </p:sp>
      <p:grpSp>
        <p:nvGrpSpPr>
          <p:cNvPr id="248" name="Google Shape;248;p64"/>
          <p:cNvGrpSpPr/>
          <p:nvPr/>
        </p:nvGrpSpPr>
        <p:grpSpPr>
          <a:xfrm>
            <a:off x="473338" y="1908175"/>
            <a:ext cx="587100" cy="600300"/>
            <a:chOff x="1731113" y="1953850"/>
            <a:chExt cx="587100" cy="600300"/>
          </a:xfrm>
        </p:grpSpPr>
        <p:sp>
          <p:nvSpPr>
            <p:cNvPr id="249" name="Google Shape;249;p6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3</a:t>
              </a:r>
              <a:endParaRPr b="1" i="0" sz="3000" u="none" cap="none" strike="noStrike">
                <a:solidFill>
                  <a:srgbClr val="000000"/>
                </a:solidFill>
                <a:latin typeface="DM Sans"/>
                <a:ea typeface="DM Sans"/>
                <a:cs typeface="DM Sans"/>
                <a:sym typeface="DM Sans"/>
              </a:endParaRPr>
            </a:p>
          </p:txBody>
        </p:sp>
      </p:grpSp>
      <p:sp>
        <p:nvSpPr>
          <p:cNvPr id="251" name="Google Shape;251;p64"/>
          <p:cNvSpPr txBox="1"/>
          <p:nvPr/>
        </p:nvSpPr>
        <p:spPr>
          <a:xfrm>
            <a:off x="2024400" y="2743950"/>
            <a:ext cx="5095200" cy="17718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extends “AppCoder/padre.html”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load static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block contenidoQueCambia %}</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a:t>
            </a:r>
            <a:endParaRPr b="1" i="0" sz="1400" u="none" cap="none" strike="noStrike">
              <a:solidFill>
                <a:srgbClr val="000000"/>
              </a:solidFill>
              <a:highlight>
                <a:schemeClr val="accent6"/>
              </a:highlight>
              <a:latin typeface="DM Sans"/>
              <a:ea typeface="DM Sans"/>
              <a:cs typeface="DM Sans"/>
              <a:sym typeface="DM Sans"/>
            </a:endParaRPr>
          </a:p>
          <a:p>
            <a:pPr indent="0" lvl="0" marL="0" marR="0" rtl="0" algn="ctr">
              <a:lnSpc>
                <a:spcPct val="150000"/>
              </a:lnSpc>
              <a:spcBef>
                <a:spcPts val="0"/>
              </a:spcBef>
              <a:spcAft>
                <a:spcPts val="0"/>
              </a:spcAft>
              <a:buClr>
                <a:srgbClr val="000000"/>
              </a:buClr>
              <a:buSzPts val="2000"/>
              <a:buFont typeface="Arial"/>
              <a:buNone/>
            </a:pPr>
            <a:r>
              <a:rPr b="1" i="0" lang="es" sz="1400" u="none" cap="none" strike="noStrike">
                <a:solidFill>
                  <a:srgbClr val="000000"/>
                </a:solidFill>
                <a:highlight>
                  <a:schemeClr val="accent6"/>
                </a:highlight>
                <a:latin typeface="DM Sans"/>
                <a:ea typeface="DM Sans"/>
                <a:cs typeface="DM Sans"/>
                <a:sym typeface="DM Sans"/>
              </a:rPr>
              <a:t>{% endblock %}</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57" name="Google Shape;257;p65"/>
          <p:cNvSpPr txBox="1"/>
          <p:nvPr/>
        </p:nvSpPr>
        <p:spPr>
          <a:xfrm>
            <a:off x="1246300" y="1908175"/>
            <a:ext cx="57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a:t>
            </a:r>
            <a:r>
              <a:rPr lang="es" sz="1350">
                <a:solidFill>
                  <a:schemeClr val="dk1"/>
                </a:solidFill>
                <a:latin typeface="DM Sans"/>
                <a:ea typeface="DM Sans"/>
                <a:cs typeface="DM Sans"/>
                <a:sym typeface="DM Sans"/>
              </a:rPr>
              <a:t>último</a:t>
            </a:r>
            <a:r>
              <a:rPr b="0" i="0" lang="es" sz="1350" u="none" cap="none" strike="noStrike">
                <a:solidFill>
                  <a:schemeClr val="dk1"/>
                </a:solidFill>
                <a:latin typeface="DM Sans"/>
                <a:ea typeface="DM Sans"/>
                <a:cs typeface="DM Sans"/>
                <a:sym typeface="DM Sans"/>
              </a:rPr>
              <a:t>, nos resta colocar en los “…”, justamente el contenido que </a:t>
            </a:r>
            <a:r>
              <a:rPr lang="es" sz="1350">
                <a:solidFill>
                  <a:schemeClr val="dk1"/>
                </a:solidFill>
                <a:latin typeface="DM Sans"/>
                <a:ea typeface="DM Sans"/>
                <a:cs typeface="DM Sans"/>
                <a:sym typeface="DM Sans"/>
              </a:rPr>
              <a:t>será</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dinámico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grpSp>
        <p:nvGrpSpPr>
          <p:cNvPr id="258" name="Google Shape;258;p65"/>
          <p:cNvGrpSpPr/>
          <p:nvPr/>
        </p:nvGrpSpPr>
        <p:grpSpPr>
          <a:xfrm>
            <a:off x="473338" y="1908175"/>
            <a:ext cx="587100" cy="600300"/>
            <a:chOff x="1731113" y="1953850"/>
            <a:chExt cx="587100" cy="600300"/>
          </a:xfrm>
        </p:grpSpPr>
        <p:sp>
          <p:nvSpPr>
            <p:cNvPr id="259" name="Google Shape;259;p6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4</a:t>
              </a:r>
              <a:endParaRPr b="1" i="0" sz="3000" u="none" cap="none" strike="noStrike">
                <a:solidFill>
                  <a:srgbClr val="000000"/>
                </a:solidFill>
                <a:latin typeface="DM Sans"/>
                <a:ea typeface="DM Sans"/>
                <a:cs typeface="DM Sans"/>
                <a:sym typeface="DM Sans"/>
              </a:endParaRPr>
            </a:p>
          </p:txBody>
        </p:sp>
      </p:grpSp>
      <p:sp>
        <p:nvSpPr>
          <p:cNvPr id="261" name="Google Shape;261;p65"/>
          <p:cNvSpPr txBox="1"/>
          <p:nvPr/>
        </p:nvSpPr>
        <p:spPr>
          <a:xfrm>
            <a:off x="1336050" y="2898504"/>
            <a:ext cx="6471900" cy="1344000"/>
          </a:xfrm>
          <a:prstGeom prst="rect">
            <a:avLst/>
          </a:prstGeom>
          <a:no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7000"/>
              </a:lnSpc>
              <a:spcBef>
                <a:spcPts val="0"/>
              </a:spcBef>
              <a:spcAft>
                <a:spcPts val="0"/>
              </a:spcAft>
              <a:buNone/>
            </a:pPr>
            <a:r>
              <a:rPr b="0" i="0" lang="es" sz="1100" u="none" cap="none" strike="noStrike">
                <a:solidFill>
                  <a:srgbClr val="000000"/>
                </a:solidFill>
                <a:latin typeface="Courier New"/>
                <a:ea typeface="Courier New"/>
                <a:cs typeface="Courier New"/>
                <a:sym typeface="Courier New"/>
              </a:rPr>
              <a:t>    &lt;!--Aquí va lo que cambia, y lo asociado a está vista :) --&gt;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&lt;h1&gt;Este es el título del Inicio que cambio&lt;/h1&gt;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&lt;p&gt;Se ha heredado todo desde la plantilla padre&lt;/p&gt;</a:t>
            </a:r>
            <a:endParaRPr b="0" i="0" sz="1100" u="none" cap="none" strike="noStrike">
              <a:solidFill>
                <a:srgbClr val="000000"/>
              </a:solidFill>
              <a:latin typeface="Calibri"/>
              <a:ea typeface="Calibri"/>
              <a:cs typeface="Calibri"/>
              <a:sym typeface="Calibri"/>
            </a:endParaRPr>
          </a:p>
          <a:p>
            <a:pPr indent="0" lvl="0" marL="0" marR="0" rtl="0" algn="ctr">
              <a:lnSpc>
                <a:spcPct val="107000"/>
              </a:lnSpc>
              <a:spcBef>
                <a:spcPts val="800"/>
              </a:spcBef>
              <a:spcAft>
                <a:spcPts val="0"/>
              </a:spcAft>
              <a:buNone/>
            </a:pPr>
            <a:r>
              <a:rPr b="0" i="0" lang="es" sz="1100" u="none" cap="none" strike="noStrike">
                <a:solidFill>
                  <a:srgbClr val="000000"/>
                </a:solidFill>
                <a:latin typeface="Courier New"/>
                <a:ea typeface="Courier New"/>
                <a:cs typeface="Courier New"/>
                <a:sym typeface="Courier New"/>
              </a:rPr>
              <a:t>    &lt;h3&gt;En el hijo, inicio.html, casí no hay nada :)&lt;/h3&gt;</a:t>
            </a:r>
            <a:endParaRPr b="0" i="0" sz="11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800"/>
              </a:spcAft>
              <a:buNone/>
            </a:pPr>
            <a:r>
              <a:rPr b="0" i="0" lang="es"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66"/>
          <p:cNvPicPr preferRelativeResize="0"/>
          <p:nvPr/>
        </p:nvPicPr>
        <p:blipFill rotWithShape="1">
          <a:blip r:embed="rId3">
            <a:alphaModFix/>
          </a:blip>
          <a:srcRect b="0" l="0" r="0" t="0"/>
          <a:stretch/>
        </p:blipFill>
        <p:spPr>
          <a:xfrm>
            <a:off x="1499475" y="2300575"/>
            <a:ext cx="6145050" cy="2365950"/>
          </a:xfrm>
          <a:prstGeom prst="rect">
            <a:avLst/>
          </a:prstGeom>
          <a:noFill/>
          <a:ln>
            <a:noFill/>
          </a:ln>
        </p:spPr>
      </p:pic>
      <p:sp>
        <p:nvSpPr>
          <p:cNvPr id="267" name="Google Shape;267;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68" name="Google Shape;268;p66"/>
          <p:cNvSpPr txBox="1"/>
          <p:nvPr/>
        </p:nvSpPr>
        <p:spPr>
          <a:xfrm>
            <a:off x="473350" y="1747050"/>
            <a:ext cx="6553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Así nos quedaría: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74" name="Google Shape;274;p67"/>
          <p:cNvSpPr txBox="1"/>
          <p:nvPr/>
        </p:nvSpPr>
        <p:spPr>
          <a:xfrm>
            <a:off x="473350" y="1908175"/>
            <a:ext cx="3584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Y vemos que el </a:t>
            </a:r>
            <a:r>
              <a:rPr b="1" i="0" lang="es" sz="1350" u="none" cap="none" strike="noStrike">
                <a:solidFill>
                  <a:schemeClr val="dk1"/>
                </a:solidFill>
                <a:latin typeface="DM Sans"/>
                <a:ea typeface="DM Sans"/>
                <a:cs typeface="DM Sans"/>
                <a:sym typeface="DM Sans"/>
              </a:rPr>
              <a:t>inicio.html</a:t>
            </a:r>
            <a:r>
              <a:rPr b="0" i="0" lang="es" sz="1350" u="none" cap="none" strike="noStrike">
                <a:solidFill>
                  <a:schemeClr val="dk1"/>
                </a:solidFill>
                <a:latin typeface="DM Sans"/>
                <a:ea typeface="DM Sans"/>
                <a:cs typeface="DM Sans"/>
                <a:sym typeface="DM Sans"/>
              </a:rPr>
              <a:t> tiene el aspecto del padre, pero que </a:t>
            </a:r>
            <a:r>
              <a:rPr b="1" i="0" lang="es" sz="1350" u="none" cap="none" strike="noStrike">
                <a:solidFill>
                  <a:schemeClr val="dk1"/>
                </a:solidFill>
                <a:highlight>
                  <a:schemeClr val="accent6"/>
                </a:highlight>
                <a:latin typeface="DM Sans"/>
                <a:ea typeface="DM Sans"/>
                <a:cs typeface="DM Sans"/>
                <a:sym typeface="DM Sans"/>
              </a:rPr>
              <a:t>agregó información pertinente a dicha plantilla</a:t>
            </a:r>
            <a:r>
              <a:rPr b="0" i="0" lang="es" sz="1350" u="none" cap="none" strike="noStrike">
                <a:solidFill>
                  <a:schemeClr val="dk1"/>
                </a:solidFill>
                <a:latin typeface="DM Sans"/>
                <a:ea typeface="DM Sans"/>
                <a:cs typeface="DM Sans"/>
                <a:sym typeface="DM Sans"/>
              </a:rPr>
              <a:t>:</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Importante: En el caso de que no lo visualices, recuerda ejecutar nuevamente el siguiente comando:</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python manage.py runserver</a:t>
            </a:r>
            <a:endParaRPr b="1" i="0" sz="1350" u="none" cap="none" strike="noStrike">
              <a:solidFill>
                <a:schemeClr val="dk1"/>
              </a:solidFill>
              <a:latin typeface="DM Sans"/>
              <a:ea typeface="DM Sans"/>
              <a:cs typeface="DM Sans"/>
              <a:sym typeface="DM Sans"/>
            </a:endParaRPr>
          </a:p>
        </p:txBody>
      </p:sp>
      <p:pic>
        <p:nvPicPr>
          <p:cNvPr id="275" name="Google Shape;275;p67"/>
          <p:cNvPicPr preferRelativeResize="0"/>
          <p:nvPr/>
        </p:nvPicPr>
        <p:blipFill rotWithShape="1">
          <a:blip r:embed="rId3">
            <a:alphaModFix/>
          </a:blip>
          <a:srcRect b="0" l="0" r="0" t="0"/>
          <a:stretch/>
        </p:blipFill>
        <p:spPr>
          <a:xfrm>
            <a:off x="4347777" y="1392600"/>
            <a:ext cx="4422623" cy="3229069"/>
          </a:xfrm>
          <a:prstGeom prst="rect">
            <a:avLst/>
          </a:prstGeom>
          <a:noFill/>
          <a:ln>
            <a:noFill/>
          </a:ln>
        </p:spPr>
      </p:pic>
      <p:sp>
        <p:nvSpPr>
          <p:cNvPr id="276" name="Google Shape;276;p67"/>
          <p:cNvSpPr/>
          <p:nvPr/>
        </p:nvSpPr>
        <p:spPr>
          <a:xfrm>
            <a:off x="4057450" y="3790400"/>
            <a:ext cx="3197400" cy="902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pSp>
        <p:nvGrpSpPr>
          <p:cNvPr id="281" name="Google Shape;281;p68"/>
          <p:cNvGrpSpPr/>
          <p:nvPr/>
        </p:nvGrpSpPr>
        <p:grpSpPr>
          <a:xfrm>
            <a:off x="4202556" y="994173"/>
            <a:ext cx="738900" cy="738900"/>
            <a:chOff x="974706" y="2467173"/>
            <a:chExt cx="738900" cy="738900"/>
          </a:xfrm>
        </p:grpSpPr>
        <p:sp>
          <p:nvSpPr>
            <p:cNvPr id="282" name="Google Shape;282;p6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6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84" name="Google Shape;284;p6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highlight>
                <a:srgbClr val="EAFF6A"/>
              </a:highlight>
              <a:latin typeface="DM Sans"/>
              <a:ea typeface="DM Sans"/>
              <a:cs typeface="DM Sans"/>
              <a:sym typeface="DM Sans"/>
            </a:endParaRPr>
          </a:p>
        </p:txBody>
      </p:sp>
      <p:sp>
        <p:nvSpPr>
          <p:cNvPr id="285" name="Google Shape;285;p6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286" name="Google Shape;286;p68"/>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Completar la herencia </a:t>
            </a:r>
            <a:r>
              <a:rPr lang="es" sz="2000">
                <a:solidFill>
                  <a:srgbClr val="999999"/>
                </a:solidFill>
                <a:latin typeface="DM Sans"/>
                <a:ea typeface="DM Sans"/>
                <a:cs typeface="DM Sans"/>
                <a:sym typeface="DM Sans"/>
              </a:rPr>
              <a:t>múltiples</a:t>
            </a:r>
            <a:r>
              <a:rPr b="0" i="0" lang="es" sz="2000" u="none" cap="none" strike="noStrike">
                <a:solidFill>
                  <a:srgbClr val="999999"/>
                </a:solidFill>
                <a:latin typeface="DM Sans"/>
                <a:ea typeface="DM Sans"/>
                <a:cs typeface="DM Sans"/>
                <a:sym typeface="DM Sans"/>
              </a:rPr>
              <a:t> del proyecto AppCoder</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p69"/>
          <p:cNvGrpSpPr/>
          <p:nvPr/>
        </p:nvGrpSpPr>
        <p:grpSpPr>
          <a:xfrm>
            <a:off x="457347" y="468297"/>
            <a:ext cx="431074" cy="431074"/>
            <a:chOff x="974706" y="2467173"/>
            <a:chExt cx="738900" cy="738900"/>
          </a:xfrm>
        </p:grpSpPr>
        <p:sp>
          <p:nvSpPr>
            <p:cNvPr id="292" name="Google Shape;292;p6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6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94" name="Google Shape;294;p69"/>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y Navegación</a:t>
            </a:r>
            <a:endParaRPr b="1" i="0" sz="4000" u="none" cap="none" strike="noStrike">
              <a:solidFill>
                <a:schemeClr val="dk1"/>
              </a:solidFill>
              <a:latin typeface="DM Sans"/>
              <a:ea typeface="DM Sans"/>
              <a:cs typeface="DM Sans"/>
              <a:sym typeface="DM Sans"/>
            </a:endParaRPr>
          </a:p>
        </p:txBody>
      </p:sp>
      <p:pic>
        <p:nvPicPr>
          <p:cNvPr id="295" name="Google Shape;295;p6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96" name="Google Shape;296;p69"/>
          <p:cNvSpPr txBox="1"/>
          <p:nvPr/>
        </p:nvSpPr>
        <p:spPr>
          <a:xfrm>
            <a:off x="549524" y="2710938"/>
            <a:ext cx="8289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Terminar de configurar y heredar el resto de los templates de nuestro proyecto AppCoder:</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entregables.html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estudiantes.html</a:t>
            </a:r>
            <a:endParaRPr/>
          </a:p>
          <a:p>
            <a:pPr indent="-285750" lvl="0" marL="285750" marR="0" rtl="0" algn="l">
              <a:lnSpc>
                <a:spcPct val="100000"/>
              </a:lnSpc>
              <a:spcBef>
                <a:spcPts val="0"/>
              </a:spcBef>
              <a:spcAft>
                <a:spcPts val="0"/>
              </a:spcAft>
              <a:buClr>
                <a:srgbClr val="000000"/>
              </a:buClr>
              <a:buSzPts val="1350"/>
              <a:buFont typeface="Arial"/>
              <a:buChar char="•"/>
            </a:pPr>
            <a:r>
              <a:rPr b="0" i="0" lang="es" sz="1350" u="none" cap="none" strike="noStrike">
                <a:solidFill>
                  <a:srgbClr val="000000"/>
                </a:solidFill>
                <a:latin typeface="DM Sans"/>
                <a:ea typeface="DM Sans"/>
                <a:cs typeface="DM Sans"/>
                <a:sym typeface="DM Sans"/>
              </a:rPr>
              <a:t>profesores.html.</a:t>
            </a:r>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contenido del </a:t>
            </a:r>
            <a:r>
              <a:rPr lang="es" sz="1350">
                <a:latin typeface="DM Sans"/>
                <a:ea typeface="DM Sans"/>
                <a:cs typeface="DM Sans"/>
                <a:sym typeface="DM Sans"/>
              </a:rPr>
              <a:t>HTML</a:t>
            </a:r>
            <a:r>
              <a:rPr b="0" i="0" lang="es" sz="1350" u="none" cap="none" strike="noStrike">
                <a:solidFill>
                  <a:srgbClr val="000000"/>
                </a:solidFill>
                <a:latin typeface="DM Sans"/>
                <a:ea typeface="DM Sans"/>
                <a:cs typeface="DM Sans"/>
                <a:sym typeface="DM Sans"/>
              </a:rPr>
              <a:t>, de cada archivo queda a criterio del alumno, seamos creativos ☺ </a:t>
            </a:r>
            <a:endParaRPr b="0" i="0" sz="1350" u="none" cap="none" strike="noStrike">
              <a:solidFill>
                <a:srgbClr val="000000"/>
              </a:solidFill>
              <a:latin typeface="DM Sans"/>
              <a:ea typeface="DM Sans"/>
              <a:cs typeface="DM Sans"/>
              <a:sym typeface="DM Sans"/>
            </a:endParaRPr>
          </a:p>
        </p:txBody>
      </p:sp>
      <p:sp>
        <p:nvSpPr>
          <p:cNvPr id="297" name="Google Shape;297;p6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0"/>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Panel de administración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Panel de administración</a:t>
            </a:r>
            <a:endParaRPr b="1" sz="4000">
              <a:solidFill>
                <a:schemeClr val="dk1"/>
              </a:solidFill>
              <a:latin typeface="DM Sans"/>
              <a:ea typeface="DM Sans"/>
              <a:cs typeface="DM Sans"/>
              <a:sym typeface="DM Sans"/>
            </a:endParaRPr>
          </a:p>
        </p:txBody>
      </p:sp>
      <p:sp>
        <p:nvSpPr>
          <p:cNvPr id="308" name="Google Shape;308;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sabemos como guardar campos en una base de datos desde la consola, y hemos visto cómo hacerlo (muy a mano) desde un view. Pero por lo general, la información tiene que ser administrada por la misma web.</a:t>
            </a:r>
            <a:endParaRPr sz="1350">
              <a:latin typeface="DM Sans"/>
              <a:ea typeface="DM Sans"/>
              <a:cs typeface="DM Sans"/>
              <a:sym typeface="DM Sans"/>
            </a:endParaRPr>
          </a:p>
        </p:txBody>
      </p:sp>
      <p:sp>
        <p:nvSpPr>
          <p:cNvPr id="309" name="Google Shape;309;p7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suele ser una tarea complicada, pero por fortuna, Django nos simplifica el manejo de la información por medio de un  panel de administración ya preparado.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56" name="Google Shape;156;p54"/>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57" name="Google Shape;157;p5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15" name="Google Shape;315;p7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veremos c</a:t>
            </a:r>
            <a:r>
              <a:rPr lang="es" sz="2500">
                <a:solidFill>
                  <a:srgbClr val="B7B7B7"/>
                </a:solidFill>
                <a:latin typeface="DM Sans"/>
                <a:ea typeface="DM Sans"/>
                <a:cs typeface="DM Sans"/>
                <a:sym typeface="DM Sans"/>
              </a:rPr>
              <a:t>ó</a:t>
            </a:r>
            <a:r>
              <a:rPr b="0" i="0" lang="es" sz="2500" u="none" cap="none" strike="noStrike">
                <a:solidFill>
                  <a:srgbClr val="B7B7B7"/>
                </a:solidFill>
                <a:latin typeface="DM Sans"/>
                <a:ea typeface="DM Sans"/>
                <a:cs typeface="DM Sans"/>
                <a:sym typeface="DM Sans"/>
              </a:rPr>
              <a:t>mo agregar instancias de alguna clase desde el admin.</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316" name="Google Shape;316;p72"/>
          <p:cNvGrpSpPr/>
          <p:nvPr/>
        </p:nvGrpSpPr>
        <p:grpSpPr>
          <a:xfrm>
            <a:off x="473351" y="619523"/>
            <a:ext cx="738900" cy="738900"/>
            <a:chOff x="473351" y="619523"/>
            <a:chExt cx="738900" cy="738900"/>
          </a:xfrm>
        </p:grpSpPr>
        <p:sp>
          <p:nvSpPr>
            <p:cNvPr id="317" name="Google Shape;317;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19" name="Google Shape;319;p7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25" name="Google Shape;325;p73"/>
          <p:cNvGrpSpPr/>
          <p:nvPr/>
        </p:nvGrpSpPr>
        <p:grpSpPr>
          <a:xfrm>
            <a:off x="473338" y="2109975"/>
            <a:ext cx="587100" cy="600300"/>
            <a:chOff x="489538" y="1531350"/>
            <a:chExt cx="587100" cy="600300"/>
          </a:xfrm>
        </p:grpSpPr>
        <p:sp>
          <p:nvSpPr>
            <p:cNvPr id="326" name="Google Shape;326;p73"/>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3"/>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pic>
        <p:nvPicPr>
          <p:cNvPr id="328" name="Google Shape;328;p73"/>
          <p:cNvPicPr preferRelativeResize="0"/>
          <p:nvPr/>
        </p:nvPicPr>
        <p:blipFill rotWithShape="1">
          <a:blip r:embed="rId3">
            <a:alphaModFix/>
          </a:blip>
          <a:srcRect b="0" l="0" r="0" t="0"/>
          <a:stretch/>
        </p:blipFill>
        <p:spPr>
          <a:xfrm>
            <a:off x="1433375" y="2109975"/>
            <a:ext cx="5240978" cy="1643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34" name="Google Shape;334;p74"/>
          <p:cNvGrpSpPr/>
          <p:nvPr/>
        </p:nvGrpSpPr>
        <p:grpSpPr>
          <a:xfrm>
            <a:off x="473338" y="2109975"/>
            <a:ext cx="587100" cy="600300"/>
            <a:chOff x="489538" y="1531350"/>
            <a:chExt cx="587100" cy="600300"/>
          </a:xfrm>
        </p:grpSpPr>
        <p:sp>
          <p:nvSpPr>
            <p:cNvPr id="335" name="Google Shape;335;p74"/>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4"/>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grpSp>
      <p:pic>
        <p:nvPicPr>
          <p:cNvPr id="337" name="Google Shape;337;p74"/>
          <p:cNvPicPr preferRelativeResize="0"/>
          <p:nvPr/>
        </p:nvPicPr>
        <p:blipFill rotWithShape="1">
          <a:blip r:embed="rId3">
            <a:alphaModFix/>
          </a:blip>
          <a:srcRect b="0" l="0" r="0" t="0"/>
          <a:stretch/>
        </p:blipFill>
        <p:spPr>
          <a:xfrm>
            <a:off x="1414524" y="2109975"/>
            <a:ext cx="6719101" cy="1447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43" name="Google Shape;343;p75"/>
          <p:cNvGrpSpPr/>
          <p:nvPr/>
        </p:nvGrpSpPr>
        <p:grpSpPr>
          <a:xfrm>
            <a:off x="473338" y="2109975"/>
            <a:ext cx="587100" cy="600300"/>
            <a:chOff x="489538" y="1531350"/>
            <a:chExt cx="587100" cy="600300"/>
          </a:xfrm>
        </p:grpSpPr>
        <p:sp>
          <p:nvSpPr>
            <p:cNvPr id="344" name="Google Shape;344;p75"/>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75"/>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pic>
        <p:nvPicPr>
          <p:cNvPr id="346" name="Google Shape;346;p75"/>
          <p:cNvPicPr preferRelativeResize="0"/>
          <p:nvPr/>
        </p:nvPicPr>
        <p:blipFill rotWithShape="1">
          <a:blip r:embed="rId3">
            <a:alphaModFix/>
          </a:blip>
          <a:srcRect b="0" l="0" r="0" t="0"/>
          <a:stretch/>
        </p:blipFill>
        <p:spPr>
          <a:xfrm>
            <a:off x="1948750" y="1738150"/>
            <a:ext cx="3193212" cy="278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Paso a paso</a:t>
            </a:r>
            <a:endParaRPr b="1" i="0" sz="4000" u="none" cap="none" strike="noStrike">
              <a:solidFill>
                <a:schemeClr val="dk1"/>
              </a:solidFill>
              <a:latin typeface="DM Sans"/>
              <a:ea typeface="DM Sans"/>
              <a:cs typeface="DM Sans"/>
              <a:sym typeface="DM Sans"/>
            </a:endParaRPr>
          </a:p>
        </p:txBody>
      </p:sp>
      <p:grpSp>
        <p:nvGrpSpPr>
          <p:cNvPr id="352" name="Google Shape;352;p76"/>
          <p:cNvGrpSpPr/>
          <p:nvPr/>
        </p:nvGrpSpPr>
        <p:grpSpPr>
          <a:xfrm>
            <a:off x="473338" y="2109975"/>
            <a:ext cx="587100" cy="600300"/>
            <a:chOff x="489538" y="1531350"/>
            <a:chExt cx="587100" cy="600300"/>
          </a:xfrm>
        </p:grpSpPr>
        <p:sp>
          <p:nvSpPr>
            <p:cNvPr id="353" name="Google Shape;353;p76"/>
            <p:cNvSpPr/>
            <p:nvPr/>
          </p:nvSpPr>
          <p:spPr>
            <a:xfrm>
              <a:off x="489538" y="1537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76"/>
            <p:cNvSpPr txBox="1"/>
            <p:nvPr/>
          </p:nvSpPr>
          <p:spPr>
            <a:xfrm>
              <a:off x="575950" y="15313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grpSp>
      <p:pic>
        <p:nvPicPr>
          <p:cNvPr id="355" name="Google Shape;355;p76"/>
          <p:cNvPicPr preferRelativeResize="0"/>
          <p:nvPr/>
        </p:nvPicPr>
        <p:blipFill rotWithShape="1">
          <a:blip r:embed="rId3">
            <a:alphaModFix/>
          </a:blip>
          <a:srcRect b="0" l="0" r="0" t="0"/>
          <a:stretch/>
        </p:blipFill>
        <p:spPr>
          <a:xfrm>
            <a:off x="1414875" y="2109971"/>
            <a:ext cx="3972025" cy="1399075"/>
          </a:xfrm>
          <a:prstGeom prst="rect">
            <a:avLst/>
          </a:prstGeom>
          <a:noFill/>
          <a:ln>
            <a:noFill/>
          </a:ln>
        </p:spPr>
      </p:pic>
      <p:sp>
        <p:nvSpPr>
          <p:cNvPr id="356" name="Google Shape;356;p76"/>
          <p:cNvSpPr/>
          <p:nvPr/>
        </p:nvSpPr>
        <p:spPr>
          <a:xfrm>
            <a:off x="1492875" y="2164650"/>
            <a:ext cx="3749100" cy="1208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76"/>
          <p:cNvSpPr txBox="1"/>
          <p:nvPr/>
        </p:nvSpPr>
        <p:spPr>
          <a:xfrm>
            <a:off x="5476150" y="2112750"/>
            <a:ext cx="3138300" cy="1399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1350" u="none" cap="none" strike="noStrike">
                <a:solidFill>
                  <a:srgbClr val="000000"/>
                </a:solidFill>
                <a:latin typeface="DM Sans"/>
                <a:ea typeface="DM Sans"/>
                <a:cs typeface="DM Sans"/>
                <a:sym typeface="DM Sans"/>
              </a:rPr>
              <a:t>Podemos ver todos los cursos creados, el de arriba es el último en crearse, vemos también que en éste caso, habían otros 6 creados </a:t>
            </a:r>
            <a:r>
              <a:rPr b="0" i="1" lang="es" sz="1350" u="none" cap="none" strike="noStrike">
                <a:solidFill>
                  <a:srgbClr val="000000"/>
                </a:solidFill>
                <a:latin typeface="DM Sans"/>
                <a:ea typeface="DM Sans"/>
                <a:cs typeface="DM Sans"/>
                <a:sym typeface="DM Sans"/>
              </a:rPr>
              <a:t>(eso cambiará).</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77"/>
          <p:cNvGrpSpPr/>
          <p:nvPr/>
        </p:nvGrpSpPr>
        <p:grpSpPr>
          <a:xfrm>
            <a:off x="4202556" y="994173"/>
            <a:ext cx="738900" cy="738900"/>
            <a:chOff x="974706" y="2467173"/>
            <a:chExt cx="738900" cy="738900"/>
          </a:xfrm>
        </p:grpSpPr>
        <p:sp>
          <p:nvSpPr>
            <p:cNvPr id="363" name="Google Shape;363;p7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4" name="Google Shape;364;p7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65" name="Google Shape;365;p77"/>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highlight>
                <a:srgbClr val="EAFF6A"/>
              </a:highlight>
              <a:latin typeface="DM Sans"/>
              <a:ea typeface="DM Sans"/>
              <a:cs typeface="DM Sans"/>
              <a:sym typeface="DM Sans"/>
            </a:endParaRPr>
          </a:p>
        </p:txBody>
      </p:sp>
      <p:sp>
        <p:nvSpPr>
          <p:cNvPr id="366" name="Google Shape;366;p77"/>
          <p:cNvSpPr txBox="1"/>
          <p:nvPr/>
        </p:nvSpPr>
        <p:spPr>
          <a:xfrm>
            <a:off x="987300" y="397716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367" name="Google Shape;367;p77"/>
          <p:cNvSpPr txBox="1"/>
          <p:nvPr/>
        </p:nvSpPr>
        <p:spPr>
          <a:xfrm>
            <a:off x="987300" y="327818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Por medio del panel de administración cargar dos modelos distintos con datos.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78"/>
          <p:cNvGrpSpPr/>
          <p:nvPr/>
        </p:nvGrpSpPr>
        <p:grpSpPr>
          <a:xfrm>
            <a:off x="457347" y="468297"/>
            <a:ext cx="431074" cy="431074"/>
            <a:chOff x="974706" y="2467173"/>
            <a:chExt cx="738900" cy="738900"/>
          </a:xfrm>
        </p:grpSpPr>
        <p:sp>
          <p:nvSpPr>
            <p:cNvPr id="373" name="Google Shape;373;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75" name="Google Shape;375;p78"/>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Agregar datos a nuestro model</a:t>
            </a:r>
            <a:endParaRPr b="1" i="0" sz="4000" u="none" cap="none" strike="noStrike">
              <a:solidFill>
                <a:schemeClr val="dk1"/>
              </a:solidFill>
              <a:latin typeface="DM Sans"/>
              <a:ea typeface="DM Sans"/>
              <a:cs typeface="DM Sans"/>
              <a:sym typeface="DM Sans"/>
            </a:endParaRPr>
          </a:p>
        </p:txBody>
      </p:sp>
      <p:pic>
        <p:nvPicPr>
          <p:cNvPr id="376" name="Google Shape;376;p7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77" name="Google Shape;377;p78"/>
          <p:cNvSpPr txBox="1"/>
          <p:nvPr/>
        </p:nvSpPr>
        <p:spPr>
          <a:xfrm>
            <a:off x="549525" y="271093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Crear un superusuario para poder ingresar al panel de administración.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ingresados, agregar datos a dos modelos distintos (botón add).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78" name="Google Shape;378;p7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8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89" name="Google Shape;389;p8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Formularios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5"/>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 </a:t>
            </a:r>
            <a:r>
              <a:rPr b="1" lang="es" sz="4000">
                <a:solidFill>
                  <a:srgbClr val="EAFF6A"/>
                </a:solidFill>
                <a:latin typeface="DM Sans"/>
                <a:ea typeface="DM Sans"/>
                <a:cs typeface="DM Sans"/>
                <a:sym typeface="DM Sans"/>
              </a:rPr>
              <a:t>sobre la clase práctica en vivo anterior</a:t>
            </a:r>
            <a:r>
              <a:rPr b="1" i="0" lang="es" sz="4000" u="none" cap="none" strike="noStrike">
                <a:solidFill>
                  <a:srgbClr val="EAFF6A"/>
                </a:solidFill>
                <a:latin typeface="DM Sans"/>
                <a:ea typeface="DM Sans"/>
                <a:cs typeface="DM Sans"/>
                <a:sym typeface="DM Sans"/>
              </a:rPr>
              <a: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00" name="Google Shape;400;p82"/>
          <p:cNvSpPr txBox="1"/>
          <p:nvPr/>
        </p:nvSpPr>
        <p:spPr>
          <a:xfrm>
            <a:off x="473350" y="1908175"/>
            <a:ext cx="374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Hasta el momento sabemos insertar datos por medio de la terminal </a:t>
            </a:r>
            <a:r>
              <a:rPr b="1" i="0" lang="es" sz="1350" u="none" cap="none" strike="noStrike">
                <a:solidFill>
                  <a:srgbClr val="000000"/>
                </a:solidFill>
                <a:latin typeface="DM Sans"/>
                <a:ea typeface="DM Sans"/>
                <a:cs typeface="DM Sans"/>
                <a:sym typeface="DM Sans"/>
              </a:rPr>
              <a:t>(ejemplo: curso.save())</a:t>
            </a:r>
            <a:r>
              <a:rPr b="0" i="0" lang="es" sz="1350" u="none" cap="none" strike="noStrike">
                <a:solidFill>
                  <a:srgbClr val="000000"/>
                </a:solidFill>
                <a:latin typeface="DM Sans"/>
                <a:ea typeface="DM Sans"/>
                <a:cs typeface="DM Sans"/>
                <a:sym typeface="DM Sans"/>
              </a:rPr>
              <a:t> y por medio del panel de administración </a:t>
            </a:r>
            <a:r>
              <a:rPr b="1" i="0" lang="es" sz="1350" u="none" cap="none" strike="noStrike">
                <a:solidFill>
                  <a:srgbClr val="000000"/>
                </a:solidFill>
                <a:latin typeface="DM Sans"/>
                <a:ea typeface="DM Sans"/>
                <a:cs typeface="DM Sans"/>
                <a:sym typeface="DM Sans"/>
              </a:rPr>
              <a:t>(ejemplo: por medio del add)</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
        <p:nvSpPr>
          <p:cNvPr id="401" name="Google Shape;401;p82"/>
          <p:cNvSpPr txBox="1"/>
          <p:nvPr/>
        </p:nvSpPr>
        <p:spPr>
          <a:xfrm>
            <a:off x="4662150" y="1908175"/>
            <a:ext cx="3000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Básicamente, con esas dos alternativas estamos haciendo lo que se llama un “insert” en nuestra base de datos. Pero ninguna de estas dos opciones suelen ser las más utilizadas. </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07" name="Google Shape;407;p8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 más utilizado suele ser los formularios, que no es otra cosa más que una vista que permite poder agregar datos a nuestro model directamente desde nuestra web.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Estamos seguro </a:t>
            </a:r>
            <a:r>
              <a:rPr lang="es" sz="1350">
                <a:latin typeface="DM Sans"/>
                <a:ea typeface="DM Sans"/>
                <a:cs typeface="DM Sans"/>
                <a:sym typeface="DM Sans"/>
              </a:rPr>
              <a:t>de que</a:t>
            </a:r>
            <a:r>
              <a:rPr b="0" i="0" lang="es" sz="1350" u="none" cap="none" strike="noStrike">
                <a:solidFill>
                  <a:srgbClr val="000000"/>
                </a:solidFill>
                <a:latin typeface="DM Sans"/>
                <a:ea typeface="DM Sans"/>
                <a:cs typeface="DM Sans"/>
                <a:sym typeface="DM Sans"/>
              </a:rPr>
              <a:t> ya saben que es un formulario: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08" name="Google Shape;408;p83"/>
          <p:cNvPicPr preferRelativeResize="0"/>
          <p:nvPr/>
        </p:nvPicPr>
        <p:blipFill rotWithShape="1">
          <a:blip r:embed="rId3">
            <a:alphaModFix/>
          </a:blip>
          <a:srcRect b="0" l="0" r="0" t="0"/>
          <a:stretch/>
        </p:blipFill>
        <p:spPr>
          <a:xfrm>
            <a:off x="5872775" y="1353075"/>
            <a:ext cx="2401801" cy="2437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Formularios</a:t>
            </a:r>
            <a:endParaRPr b="1" i="0" sz="4000" u="none" cap="none" strike="noStrike">
              <a:solidFill>
                <a:schemeClr val="dk1"/>
              </a:solidFill>
              <a:latin typeface="DM Sans"/>
              <a:ea typeface="DM Sans"/>
              <a:cs typeface="DM Sans"/>
              <a:sym typeface="DM Sans"/>
            </a:endParaRPr>
          </a:p>
        </p:txBody>
      </p:sp>
      <p:sp>
        <p:nvSpPr>
          <p:cNvPr id="414" name="Google Shape;414;p8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formularios se pueden hacer por medio de HTML con CSS (sabiendo algo de desarrollo web), pero también podemos hacer uso de facilidades que nos da Django para lograrlo.</a:t>
            </a:r>
            <a:endParaRPr b="0" i="0" sz="1350" u="none" cap="none" strike="noStrike">
              <a:solidFill>
                <a:srgbClr val="000000"/>
              </a:solidFill>
              <a:latin typeface="DM Sans"/>
              <a:ea typeface="DM Sans"/>
              <a:cs typeface="DM Sans"/>
              <a:sym typeface="DM Sans"/>
            </a:endParaRPr>
          </a:p>
        </p:txBody>
      </p:sp>
      <p:pic>
        <p:nvPicPr>
          <p:cNvPr id="415" name="Google Shape;415;p84"/>
          <p:cNvPicPr preferRelativeResize="0"/>
          <p:nvPr/>
        </p:nvPicPr>
        <p:blipFill rotWithShape="1">
          <a:blip r:embed="rId3">
            <a:alphaModFix/>
          </a:blip>
          <a:srcRect b="0" l="0" r="0" t="0"/>
          <a:stretch/>
        </p:blipFill>
        <p:spPr>
          <a:xfrm>
            <a:off x="6126280" y="1782255"/>
            <a:ext cx="1475550" cy="147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21" name="Google Shape;421;p85"/>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Ahora carguemos algo que tenga más datos para ir perdiendo el temor. Con la práctica se hace el maestro😏</a:t>
            </a:r>
            <a:r>
              <a:rPr b="1" i="0" lang="es" sz="2500" u="none" cap="none" strike="noStrike">
                <a:solidFill>
                  <a:srgbClr val="B7B7B7"/>
                </a:solidFill>
                <a:latin typeface="Helvetica Neue"/>
                <a:ea typeface="Helvetica Neue"/>
                <a:cs typeface="Helvetica Neue"/>
                <a:sym typeface="Helvetica Neue"/>
              </a:rPr>
              <a:t>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22" name="Google Shape;422;p85"/>
          <p:cNvGrpSpPr/>
          <p:nvPr/>
        </p:nvGrpSpPr>
        <p:grpSpPr>
          <a:xfrm>
            <a:off x="473351" y="619523"/>
            <a:ext cx="738900" cy="738900"/>
            <a:chOff x="473351" y="619523"/>
            <a:chExt cx="738900" cy="738900"/>
          </a:xfrm>
        </p:grpSpPr>
        <p:sp>
          <p:nvSpPr>
            <p:cNvPr id="423" name="Google Shape;423;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8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425" name="Google Shape;425;p8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pic>
        <p:nvPicPr>
          <p:cNvPr id="431" name="Google Shape;431;p86"/>
          <p:cNvPicPr preferRelativeResize="0"/>
          <p:nvPr/>
        </p:nvPicPr>
        <p:blipFill rotWithShape="1">
          <a:blip r:embed="rId3">
            <a:alphaModFix/>
          </a:blip>
          <a:srcRect b="0" l="0" r="0" t="0"/>
          <a:stretch/>
        </p:blipFill>
        <p:spPr>
          <a:xfrm>
            <a:off x="591325" y="1549475"/>
            <a:ext cx="4464350" cy="2140701"/>
          </a:xfrm>
          <a:prstGeom prst="rect">
            <a:avLst/>
          </a:prstGeom>
          <a:noFill/>
          <a:ln>
            <a:noFill/>
          </a:ln>
        </p:spPr>
      </p:pic>
      <p:pic>
        <p:nvPicPr>
          <p:cNvPr id="432" name="Google Shape;432;p86"/>
          <p:cNvPicPr preferRelativeResize="0"/>
          <p:nvPr/>
        </p:nvPicPr>
        <p:blipFill rotWithShape="1">
          <a:blip r:embed="rId4">
            <a:alphaModFix/>
          </a:blip>
          <a:srcRect b="0" l="-4080" r="4079" t="0"/>
          <a:stretch/>
        </p:blipFill>
        <p:spPr>
          <a:xfrm>
            <a:off x="5458925" y="2259350"/>
            <a:ext cx="3155525" cy="1813550"/>
          </a:xfrm>
          <a:prstGeom prst="rect">
            <a:avLst/>
          </a:prstGeom>
          <a:noFill/>
          <a:ln>
            <a:noFill/>
          </a:ln>
        </p:spPr>
      </p:pic>
      <p:sp>
        <p:nvSpPr>
          <p:cNvPr id="433" name="Google Shape;433;p86"/>
          <p:cNvSpPr txBox="1"/>
          <p:nvPr/>
        </p:nvSpPr>
        <p:spPr>
          <a:xfrm>
            <a:off x="5666725" y="177135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Veamos la carga de nuevos datos </a:t>
            </a:r>
            <a:endParaRPr b="0" i="0" sz="1400" u="none" cap="none" strike="noStrike">
              <a:solidFill>
                <a:schemeClr val="dk1"/>
              </a:solidFill>
              <a:latin typeface="DM Sans"/>
              <a:ea typeface="DM Sans"/>
              <a:cs typeface="DM Sans"/>
              <a:sym typeface="DM Sans"/>
            </a:endParaRPr>
          </a:p>
        </p:txBody>
      </p:sp>
      <p:grpSp>
        <p:nvGrpSpPr>
          <p:cNvPr id="434" name="Google Shape;434;p86"/>
          <p:cNvGrpSpPr/>
          <p:nvPr/>
        </p:nvGrpSpPr>
        <p:grpSpPr>
          <a:xfrm>
            <a:off x="8298826" y="86798"/>
            <a:ext cx="738900" cy="738900"/>
            <a:chOff x="473351" y="619523"/>
            <a:chExt cx="738900" cy="738900"/>
          </a:xfrm>
        </p:grpSpPr>
        <p:sp>
          <p:nvSpPr>
            <p:cNvPr id="435" name="Google Shape;435;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86"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42" name="Google Shape;442;p87"/>
          <p:cNvSpPr txBox="1"/>
          <p:nvPr/>
        </p:nvSpPr>
        <p:spPr>
          <a:xfrm>
            <a:off x="4862950" y="2163100"/>
            <a:ext cx="3772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Estamos en la mitad del camino </a:t>
            </a:r>
            <a:endParaRPr b="0" i="0" sz="1400" u="none" cap="none" strike="noStrike">
              <a:solidFill>
                <a:schemeClr val="dk1"/>
              </a:solidFill>
              <a:latin typeface="DM Sans"/>
              <a:ea typeface="DM Sans"/>
              <a:cs typeface="DM Sans"/>
              <a:sym typeface="DM Sans"/>
            </a:endParaRPr>
          </a:p>
        </p:txBody>
      </p:sp>
      <p:pic>
        <p:nvPicPr>
          <p:cNvPr id="443" name="Google Shape;443;p87"/>
          <p:cNvPicPr preferRelativeResize="0"/>
          <p:nvPr/>
        </p:nvPicPr>
        <p:blipFill rotWithShape="1">
          <a:blip r:embed="rId3">
            <a:alphaModFix/>
          </a:blip>
          <a:srcRect b="0" l="0" r="0" t="0"/>
          <a:stretch/>
        </p:blipFill>
        <p:spPr>
          <a:xfrm>
            <a:off x="989200" y="1671775"/>
            <a:ext cx="3369099" cy="3130051"/>
          </a:xfrm>
          <a:prstGeom prst="rect">
            <a:avLst/>
          </a:prstGeom>
          <a:noFill/>
          <a:ln>
            <a:noFill/>
          </a:ln>
        </p:spPr>
      </p:pic>
      <p:pic>
        <p:nvPicPr>
          <p:cNvPr id="444" name="Google Shape;444;p87"/>
          <p:cNvPicPr preferRelativeResize="0"/>
          <p:nvPr/>
        </p:nvPicPr>
        <p:blipFill rotWithShape="1">
          <a:blip r:embed="rId4">
            <a:alphaModFix/>
          </a:blip>
          <a:srcRect b="0" l="0" r="0" t="0"/>
          <a:stretch/>
        </p:blipFill>
        <p:spPr>
          <a:xfrm>
            <a:off x="4923188" y="2725875"/>
            <a:ext cx="3651725" cy="1340925"/>
          </a:xfrm>
          <a:prstGeom prst="rect">
            <a:avLst/>
          </a:prstGeom>
          <a:noFill/>
          <a:ln>
            <a:noFill/>
          </a:ln>
        </p:spPr>
      </p:pic>
      <p:grpSp>
        <p:nvGrpSpPr>
          <p:cNvPr id="445" name="Google Shape;445;p87"/>
          <p:cNvGrpSpPr/>
          <p:nvPr/>
        </p:nvGrpSpPr>
        <p:grpSpPr>
          <a:xfrm>
            <a:off x="8298826" y="86798"/>
            <a:ext cx="738900" cy="738900"/>
            <a:chOff x="473351" y="619523"/>
            <a:chExt cx="738900" cy="738900"/>
          </a:xfrm>
        </p:grpSpPr>
        <p:sp>
          <p:nvSpPr>
            <p:cNvPr id="446" name="Google Shape;446;p8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87"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en vivo</a:t>
            </a:r>
            <a:endParaRPr b="1" i="0" sz="4000" u="none" cap="none" strike="noStrike">
              <a:solidFill>
                <a:schemeClr val="dk1"/>
              </a:solidFill>
              <a:latin typeface="DM Sans"/>
              <a:ea typeface="DM Sans"/>
              <a:cs typeface="DM Sans"/>
              <a:sym typeface="DM Sans"/>
            </a:endParaRPr>
          </a:p>
        </p:txBody>
      </p:sp>
      <p:sp>
        <p:nvSpPr>
          <p:cNvPr id="453" name="Google Shape;453;p88"/>
          <p:cNvSpPr txBox="1"/>
          <p:nvPr/>
        </p:nvSpPr>
        <p:spPr>
          <a:xfrm>
            <a:off x="4435925" y="1358425"/>
            <a:ext cx="3944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DM Sans"/>
                <a:ea typeface="DM Sans"/>
                <a:cs typeface="DM Sans"/>
                <a:sym typeface="DM Sans"/>
              </a:rPr>
              <a:t>¡Increíble! </a:t>
            </a:r>
            <a:br>
              <a:rPr b="0" i="0" lang="es" sz="1400" u="none" cap="none" strike="noStrike">
                <a:solidFill>
                  <a:schemeClr val="dk1"/>
                </a:solidFill>
                <a:latin typeface="DM Sans"/>
                <a:ea typeface="DM Sans"/>
                <a:cs typeface="DM Sans"/>
                <a:sym typeface="DM Sans"/>
              </a:rPr>
            </a:br>
            <a:r>
              <a:rPr b="0" i="0" lang="es" sz="1400" u="none" cap="none" strike="noStrike">
                <a:solidFill>
                  <a:schemeClr val="dk1"/>
                </a:solidFill>
                <a:latin typeface="DM Sans"/>
                <a:ea typeface="DM Sans"/>
                <a:cs typeface="DM Sans"/>
                <a:sym typeface="DM Sans"/>
              </a:rPr>
              <a:t>¿Sabrían que hemos conseguido? </a:t>
            </a:r>
            <a:endParaRPr b="0" i="0" sz="1400" u="none" cap="none" strike="noStrike">
              <a:solidFill>
                <a:schemeClr val="dk1"/>
              </a:solidFill>
              <a:latin typeface="DM Sans"/>
              <a:ea typeface="DM Sans"/>
              <a:cs typeface="DM Sans"/>
              <a:sym typeface="DM Sans"/>
            </a:endParaRPr>
          </a:p>
        </p:txBody>
      </p:sp>
      <p:pic>
        <p:nvPicPr>
          <p:cNvPr id="454" name="Google Shape;454;p88"/>
          <p:cNvPicPr preferRelativeResize="0"/>
          <p:nvPr/>
        </p:nvPicPr>
        <p:blipFill rotWithShape="1">
          <a:blip r:embed="rId3">
            <a:alphaModFix/>
          </a:blip>
          <a:srcRect b="0" l="0" r="0" t="0"/>
          <a:stretch/>
        </p:blipFill>
        <p:spPr>
          <a:xfrm>
            <a:off x="719900" y="1597938"/>
            <a:ext cx="3293550" cy="2100000"/>
          </a:xfrm>
          <a:prstGeom prst="rect">
            <a:avLst/>
          </a:prstGeom>
          <a:noFill/>
          <a:ln>
            <a:noFill/>
          </a:ln>
        </p:spPr>
      </p:pic>
      <p:pic>
        <p:nvPicPr>
          <p:cNvPr id="455" name="Google Shape;455;p88"/>
          <p:cNvPicPr preferRelativeResize="0"/>
          <p:nvPr/>
        </p:nvPicPr>
        <p:blipFill rotWithShape="1">
          <a:blip r:embed="rId4">
            <a:alphaModFix/>
          </a:blip>
          <a:srcRect b="0" l="0" r="0" t="0"/>
          <a:stretch/>
        </p:blipFill>
        <p:spPr>
          <a:xfrm>
            <a:off x="4519038" y="2115225"/>
            <a:ext cx="3777874" cy="2246849"/>
          </a:xfrm>
          <a:prstGeom prst="rect">
            <a:avLst/>
          </a:prstGeom>
          <a:noFill/>
          <a:ln>
            <a:noFill/>
          </a:ln>
        </p:spPr>
      </p:pic>
      <p:grpSp>
        <p:nvGrpSpPr>
          <p:cNvPr id="456" name="Google Shape;456;p88"/>
          <p:cNvGrpSpPr/>
          <p:nvPr/>
        </p:nvGrpSpPr>
        <p:grpSpPr>
          <a:xfrm>
            <a:off x="8298826" y="86798"/>
            <a:ext cx="738900" cy="738900"/>
            <a:chOff x="473351" y="619523"/>
            <a:chExt cx="738900" cy="738900"/>
          </a:xfrm>
        </p:grpSpPr>
        <p:sp>
          <p:nvSpPr>
            <p:cNvPr id="457" name="Google Shape;457;p8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88"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89"/>
          <p:cNvGrpSpPr/>
          <p:nvPr/>
        </p:nvGrpSpPr>
        <p:grpSpPr>
          <a:xfrm>
            <a:off x="4202556" y="994173"/>
            <a:ext cx="738900" cy="738900"/>
            <a:chOff x="974706" y="2467173"/>
            <a:chExt cx="738900" cy="738900"/>
          </a:xfrm>
        </p:grpSpPr>
        <p:sp>
          <p:nvSpPr>
            <p:cNvPr id="464" name="Google Shape;464;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6" name="Google Shape;466;p8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Agregar con un API form</a:t>
            </a:r>
            <a:endParaRPr b="1" sz="4000">
              <a:solidFill>
                <a:schemeClr val="dk1"/>
              </a:solidFill>
              <a:highlight>
                <a:srgbClr val="EAFF6A"/>
              </a:highlight>
              <a:latin typeface="DM Sans"/>
              <a:ea typeface="DM Sans"/>
              <a:cs typeface="DM Sans"/>
              <a:sym typeface="DM Sans"/>
            </a:endParaRPr>
          </a:p>
        </p:txBody>
      </p:sp>
      <p:sp>
        <p:nvSpPr>
          <p:cNvPr id="467" name="Google Shape;467;p8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468" name="Google Shape;468;p8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Agregar datos a una tabla de BD por medio de un Api Form.</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90"/>
          <p:cNvGrpSpPr/>
          <p:nvPr/>
        </p:nvGrpSpPr>
        <p:grpSpPr>
          <a:xfrm>
            <a:off x="457347" y="468297"/>
            <a:ext cx="431074" cy="431074"/>
            <a:chOff x="974706" y="2467173"/>
            <a:chExt cx="738900" cy="738900"/>
          </a:xfrm>
        </p:grpSpPr>
        <p:sp>
          <p:nvSpPr>
            <p:cNvPr id="474" name="Google Shape;474;p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76" name="Google Shape;476;p9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Agregar con un </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API form</a:t>
            </a:r>
            <a:endParaRPr b="1" sz="4000">
              <a:solidFill>
                <a:schemeClr val="dk1"/>
              </a:solidFill>
              <a:latin typeface="DM Sans"/>
              <a:ea typeface="DM Sans"/>
              <a:cs typeface="DM Sans"/>
              <a:sym typeface="DM Sans"/>
            </a:endParaRPr>
          </a:p>
        </p:txBody>
      </p:sp>
      <p:pic>
        <p:nvPicPr>
          <p:cNvPr id="477" name="Google Shape;477;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8" name="Google Shape;478;p90"/>
          <p:cNvSpPr txBox="1"/>
          <p:nvPr/>
        </p:nvSpPr>
        <p:spPr>
          <a:xfrm>
            <a:off x="549525" y="271093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Crear un Api Form que permita insertar datos a la base de datos de tu proyecto, una vez terminado verificar dichos datos en la BD.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Luego, instanciar a dos personas.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79" name="Google Shape;479;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5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68" name="Google Shape;168;p56"/>
          <p:cNvPicPr preferRelativeResize="0"/>
          <p:nvPr/>
        </p:nvPicPr>
        <p:blipFill rotWithShape="1">
          <a:blip r:embed="rId3">
            <a:alphaModFix/>
          </a:blip>
          <a:srcRect b="0" l="0" r="0" t="0"/>
          <a:stretch/>
        </p:blipFill>
        <p:spPr>
          <a:xfrm>
            <a:off x="2172438" y="1401940"/>
            <a:ext cx="196975" cy="196975"/>
          </a:xfrm>
          <a:prstGeom prst="rect">
            <a:avLst/>
          </a:prstGeom>
          <a:noFill/>
          <a:ln>
            <a:noFill/>
          </a:ln>
        </p:spPr>
      </p:pic>
      <p:sp>
        <p:nvSpPr>
          <p:cNvPr id="169" name="Google Shape;169;p56"/>
          <p:cNvSpPr txBox="1"/>
          <p:nvPr/>
        </p:nvSpPr>
        <p:spPr>
          <a:xfrm>
            <a:off x="2690561" y="130824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Heredar </a:t>
            </a:r>
            <a:r>
              <a:rPr b="0" i="0" lang="es" sz="1350" u="none" cap="none" strike="noStrike">
                <a:solidFill>
                  <a:schemeClr val="lt1"/>
                </a:solidFill>
                <a:latin typeface="DM Sans"/>
                <a:ea typeface="DM Sans"/>
                <a:cs typeface="DM Sans"/>
                <a:sym typeface="DM Sans"/>
              </a:rPr>
              <a:t>templates</a:t>
            </a:r>
            <a:endParaRPr b="0" i="0" sz="1350" u="none" cap="none" strike="noStrike">
              <a:solidFill>
                <a:schemeClr val="lt1"/>
              </a:solidFill>
              <a:latin typeface="DM Sans"/>
              <a:ea typeface="DM Sans"/>
              <a:cs typeface="DM Sans"/>
              <a:sym typeface="DM Sans"/>
            </a:endParaRPr>
          </a:p>
        </p:txBody>
      </p:sp>
      <p:pic>
        <p:nvPicPr>
          <p:cNvPr id="170" name="Google Shape;170;p56"/>
          <p:cNvPicPr preferRelativeResize="0"/>
          <p:nvPr/>
        </p:nvPicPr>
        <p:blipFill rotWithShape="1">
          <a:blip r:embed="rId3">
            <a:alphaModFix/>
          </a:blip>
          <a:srcRect b="0" l="0" r="0" t="0"/>
          <a:stretch/>
        </p:blipFill>
        <p:spPr>
          <a:xfrm>
            <a:off x="2172138" y="2035340"/>
            <a:ext cx="196975" cy="196975"/>
          </a:xfrm>
          <a:prstGeom prst="rect">
            <a:avLst/>
          </a:prstGeom>
          <a:noFill/>
          <a:ln>
            <a:noFill/>
          </a:ln>
        </p:spPr>
      </p:pic>
      <p:sp>
        <p:nvSpPr>
          <p:cNvPr id="171" name="Google Shape;171;p56"/>
          <p:cNvSpPr txBox="1"/>
          <p:nvPr/>
        </p:nvSpPr>
        <p:spPr>
          <a:xfrm>
            <a:off x="2690561" y="191136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Procesar </a:t>
            </a:r>
            <a:r>
              <a:rPr b="0" i="0" lang="es" sz="1350" u="none" cap="none" strike="noStrike">
                <a:solidFill>
                  <a:schemeClr val="lt1"/>
                </a:solidFill>
                <a:latin typeface="DM Sans"/>
                <a:ea typeface="DM Sans"/>
                <a:cs typeface="DM Sans"/>
                <a:sym typeface="DM Sans"/>
              </a:rPr>
              <a:t>contextos</a:t>
            </a:r>
            <a:endParaRPr b="0" i="0" sz="1350" u="none" cap="none" strike="noStrike">
              <a:solidFill>
                <a:schemeClr val="lt1"/>
              </a:solidFill>
              <a:latin typeface="DM Sans"/>
              <a:ea typeface="DM Sans"/>
              <a:cs typeface="DM Sans"/>
              <a:sym typeface="DM Sans"/>
            </a:endParaRPr>
          </a:p>
        </p:txBody>
      </p:sp>
      <p:pic>
        <p:nvPicPr>
          <p:cNvPr id="172" name="Google Shape;172;p56"/>
          <p:cNvPicPr preferRelativeResize="0"/>
          <p:nvPr/>
        </p:nvPicPr>
        <p:blipFill rotWithShape="1">
          <a:blip r:embed="rId3">
            <a:alphaModFix/>
          </a:blip>
          <a:srcRect b="0" l="0" r="0" t="0"/>
          <a:stretch/>
        </p:blipFill>
        <p:spPr>
          <a:xfrm>
            <a:off x="2172138" y="2651506"/>
            <a:ext cx="196975" cy="196975"/>
          </a:xfrm>
          <a:prstGeom prst="rect">
            <a:avLst/>
          </a:prstGeom>
          <a:noFill/>
          <a:ln>
            <a:noFill/>
          </a:ln>
        </p:spPr>
      </p:pic>
      <p:sp>
        <p:nvSpPr>
          <p:cNvPr id="173" name="Google Shape;173;p56"/>
          <p:cNvSpPr txBox="1"/>
          <p:nvPr/>
        </p:nvSpPr>
        <p:spPr>
          <a:xfrm>
            <a:off x="2690561" y="255378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Empezar </a:t>
            </a:r>
            <a:r>
              <a:rPr b="0" i="0" lang="es" sz="1350" u="none" cap="none" strike="noStrike">
                <a:solidFill>
                  <a:schemeClr val="lt1"/>
                </a:solidFill>
                <a:latin typeface="DM Sans"/>
                <a:ea typeface="DM Sans"/>
                <a:cs typeface="DM Sans"/>
                <a:sym typeface="DM Sans"/>
              </a:rPr>
              <a:t>a administrar</a:t>
            </a:r>
            <a:endParaRPr b="0" i="0" sz="1350" u="none" cap="none" strike="noStrike">
              <a:solidFill>
                <a:schemeClr val="lt1"/>
              </a:solidFill>
              <a:latin typeface="DM Sans"/>
              <a:ea typeface="DM Sans"/>
              <a:cs typeface="DM Sans"/>
              <a:sym typeface="DM Sans"/>
            </a:endParaRPr>
          </a:p>
        </p:txBody>
      </p:sp>
      <p:cxnSp>
        <p:nvCxnSpPr>
          <p:cNvPr id="174" name="Google Shape;174;p56"/>
          <p:cNvCxnSpPr>
            <a:stCxn id="168" idx="2"/>
            <a:endCxn id="170" idx="0"/>
          </p:cNvCxnSpPr>
          <p:nvPr/>
        </p:nvCxnSpPr>
        <p:spPr>
          <a:xfrm flipH="1" rot="-5400000">
            <a:off x="2052975" y="1816865"/>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75" name="Google Shape;175;p56"/>
          <p:cNvCxnSpPr>
            <a:stCxn id="170" idx="2"/>
            <a:endCxn id="172" idx="0"/>
          </p:cNvCxnSpPr>
          <p:nvPr/>
        </p:nvCxnSpPr>
        <p:spPr>
          <a:xfrm flipH="1" rot="-5400000">
            <a:off x="2061375" y="2441565"/>
            <a:ext cx="419100" cy="600"/>
          </a:xfrm>
          <a:prstGeom prst="bentConnector3">
            <a:avLst>
              <a:gd fmla="val 50011" name="adj1"/>
            </a:avLst>
          </a:prstGeom>
          <a:noFill/>
          <a:ln cap="flat" cmpd="sng" w="9525">
            <a:solidFill>
              <a:srgbClr val="EAFF6A"/>
            </a:solidFill>
            <a:prstDash val="solid"/>
            <a:round/>
            <a:headEnd len="sm" w="sm" type="none"/>
            <a:tailEnd len="sm" w="sm" type="none"/>
          </a:ln>
        </p:spPr>
      </p:cxnSp>
      <p:pic>
        <p:nvPicPr>
          <p:cNvPr id="176" name="Google Shape;176;p56"/>
          <p:cNvPicPr preferRelativeResize="0"/>
          <p:nvPr/>
        </p:nvPicPr>
        <p:blipFill rotWithShape="1">
          <a:blip r:embed="rId3">
            <a:alphaModFix/>
          </a:blip>
          <a:srcRect b="0" l="0" r="0" t="0"/>
          <a:stretch/>
        </p:blipFill>
        <p:spPr>
          <a:xfrm>
            <a:off x="2172438" y="3254940"/>
            <a:ext cx="196975" cy="196975"/>
          </a:xfrm>
          <a:prstGeom prst="rect">
            <a:avLst/>
          </a:prstGeom>
          <a:noFill/>
          <a:ln>
            <a:noFill/>
          </a:ln>
        </p:spPr>
      </p:pic>
      <p:sp>
        <p:nvSpPr>
          <p:cNvPr id="177" name="Google Shape;177;p56"/>
          <p:cNvSpPr txBox="1"/>
          <p:nvPr/>
        </p:nvSpPr>
        <p:spPr>
          <a:xfrm>
            <a:off x="2690561" y="3161240"/>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Aprender </a:t>
            </a:r>
            <a:r>
              <a:rPr b="0" i="0" lang="es" sz="1350" u="none" cap="none" strike="noStrike">
                <a:solidFill>
                  <a:schemeClr val="lt1"/>
                </a:solidFill>
                <a:latin typeface="DM Sans"/>
                <a:ea typeface="DM Sans"/>
                <a:cs typeface="DM Sans"/>
                <a:sym typeface="DM Sans"/>
              </a:rPr>
              <a:t>a manejar un formulario</a:t>
            </a:r>
            <a:endParaRPr b="0" i="0" sz="1350" u="none" cap="none" strike="noStrike">
              <a:solidFill>
                <a:schemeClr val="lt1"/>
              </a:solidFill>
              <a:latin typeface="DM Sans"/>
              <a:ea typeface="DM Sans"/>
              <a:cs typeface="DM Sans"/>
              <a:sym typeface="DM Sans"/>
            </a:endParaRPr>
          </a:p>
        </p:txBody>
      </p:sp>
      <p:pic>
        <p:nvPicPr>
          <p:cNvPr id="178" name="Google Shape;178;p56"/>
          <p:cNvPicPr preferRelativeResize="0"/>
          <p:nvPr/>
        </p:nvPicPr>
        <p:blipFill rotWithShape="1">
          <a:blip r:embed="rId3">
            <a:alphaModFix/>
          </a:blip>
          <a:srcRect b="0" l="0" r="0" t="0"/>
          <a:stretch/>
        </p:blipFill>
        <p:spPr>
          <a:xfrm>
            <a:off x="2172138" y="3888340"/>
            <a:ext cx="196975" cy="196975"/>
          </a:xfrm>
          <a:prstGeom prst="rect">
            <a:avLst/>
          </a:prstGeom>
          <a:noFill/>
          <a:ln>
            <a:noFill/>
          </a:ln>
        </p:spPr>
      </p:pic>
      <p:sp>
        <p:nvSpPr>
          <p:cNvPr id="179" name="Google Shape;179;p56"/>
          <p:cNvSpPr txBox="1"/>
          <p:nvPr/>
        </p:nvSpPr>
        <p:spPr>
          <a:xfrm>
            <a:off x="2690561" y="376436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Crear </a:t>
            </a:r>
            <a:r>
              <a:rPr b="0" i="0" lang="es" sz="1350" u="none" cap="none" strike="noStrike">
                <a:solidFill>
                  <a:schemeClr val="lt1"/>
                </a:solidFill>
                <a:latin typeface="DM Sans"/>
                <a:ea typeface="DM Sans"/>
                <a:cs typeface="DM Sans"/>
                <a:sym typeface="DM Sans"/>
              </a:rPr>
              <a:t>formularios para insertar datos</a:t>
            </a:r>
            <a:endParaRPr b="0" i="0" sz="1350" u="none" cap="none" strike="noStrike">
              <a:solidFill>
                <a:schemeClr val="lt1"/>
              </a:solidFill>
              <a:latin typeface="DM Sans"/>
              <a:ea typeface="DM Sans"/>
              <a:cs typeface="DM Sans"/>
              <a:sym typeface="DM Sans"/>
            </a:endParaRPr>
          </a:p>
        </p:txBody>
      </p:sp>
      <p:pic>
        <p:nvPicPr>
          <p:cNvPr id="180" name="Google Shape;180;p56"/>
          <p:cNvPicPr preferRelativeResize="0"/>
          <p:nvPr/>
        </p:nvPicPr>
        <p:blipFill rotWithShape="1">
          <a:blip r:embed="rId3">
            <a:alphaModFix/>
          </a:blip>
          <a:srcRect b="0" l="0" r="0" t="0"/>
          <a:stretch/>
        </p:blipFill>
        <p:spPr>
          <a:xfrm>
            <a:off x="2172138" y="4522428"/>
            <a:ext cx="196975" cy="196975"/>
          </a:xfrm>
          <a:prstGeom prst="rect">
            <a:avLst/>
          </a:prstGeom>
          <a:noFill/>
          <a:ln>
            <a:noFill/>
          </a:ln>
        </p:spPr>
      </p:pic>
      <p:sp>
        <p:nvSpPr>
          <p:cNvPr id="181" name="Google Shape;181;p56"/>
          <p:cNvSpPr txBox="1"/>
          <p:nvPr/>
        </p:nvSpPr>
        <p:spPr>
          <a:xfrm>
            <a:off x="2690561" y="442470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Crear</a:t>
            </a:r>
            <a:r>
              <a:rPr b="0" i="0" lang="es" sz="1350" u="none" cap="none" strike="noStrike">
                <a:solidFill>
                  <a:schemeClr val="lt1"/>
                </a:solidFill>
                <a:latin typeface="DM Sans"/>
                <a:ea typeface="DM Sans"/>
                <a:cs typeface="DM Sans"/>
                <a:sym typeface="DM Sans"/>
              </a:rPr>
              <a:t> formularios de búsqueda en la BD. </a:t>
            </a:r>
            <a:endParaRPr b="0" i="0" sz="1350" u="none" cap="none" strike="noStrike">
              <a:solidFill>
                <a:schemeClr val="lt1"/>
              </a:solidFill>
              <a:latin typeface="DM Sans"/>
              <a:ea typeface="DM Sans"/>
              <a:cs typeface="DM Sans"/>
              <a:sym typeface="DM Sans"/>
            </a:endParaRPr>
          </a:p>
        </p:txBody>
      </p:sp>
      <p:cxnSp>
        <p:nvCxnSpPr>
          <p:cNvPr id="182" name="Google Shape;182;p56"/>
          <p:cNvCxnSpPr>
            <a:stCxn id="176" idx="2"/>
            <a:endCxn id="178" idx="0"/>
          </p:cNvCxnSpPr>
          <p:nvPr/>
        </p:nvCxnSpPr>
        <p:spPr>
          <a:xfrm flipH="1" rot="-5400000">
            <a:off x="2052975" y="3669865"/>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183" name="Google Shape;183;p56"/>
          <p:cNvCxnSpPr>
            <a:stCxn id="178" idx="2"/>
            <a:endCxn id="180" idx="0"/>
          </p:cNvCxnSpPr>
          <p:nvPr/>
        </p:nvCxnSpPr>
        <p:spPr>
          <a:xfrm flipH="1" rot="-5400000">
            <a:off x="2052375" y="4303565"/>
            <a:ext cx="437100" cy="600"/>
          </a:xfrm>
          <a:prstGeom prst="bentConnector3">
            <a:avLst>
              <a:gd fmla="val 50001" name="adj1"/>
            </a:avLst>
          </a:prstGeom>
          <a:noFill/>
          <a:ln cap="flat" cmpd="sng" w="9525">
            <a:solidFill>
              <a:srgbClr val="EAFF6A"/>
            </a:solidFill>
            <a:prstDash val="solid"/>
            <a:round/>
            <a:headEnd len="sm" w="sm" type="none"/>
            <a:tailEnd len="sm" w="sm" type="none"/>
          </a:ln>
        </p:spPr>
      </p:cxnSp>
      <p:cxnSp>
        <p:nvCxnSpPr>
          <p:cNvPr id="184" name="Google Shape;184;p56"/>
          <p:cNvCxnSpPr/>
          <p:nvPr/>
        </p:nvCxnSpPr>
        <p:spPr>
          <a:xfrm flipH="1" rot="-5400000">
            <a:off x="2061088" y="3057715"/>
            <a:ext cx="419100" cy="600"/>
          </a:xfrm>
          <a:prstGeom prst="bentConnector3">
            <a:avLst>
              <a:gd fmla="val 5001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92"/>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490" name="Google Shape;490;p92"/>
          <p:cNvSpPr txBox="1"/>
          <p:nvPr/>
        </p:nvSpPr>
        <p:spPr>
          <a:xfrm>
            <a:off x="1243873" y="2643425"/>
            <a:ext cx="33945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de alta de BD.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de búsqueda.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Formularios en htmls heredados.</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
        <p:nvSpPr>
          <p:cNvPr id="491" name="Google Shape;491;p92"/>
          <p:cNvSpPr txBox="1"/>
          <p:nvPr/>
        </p:nvSpPr>
        <p:spPr>
          <a:xfrm>
            <a:off x="4505623" y="2475425"/>
            <a:ext cx="33945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Heredar contextos entre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Navegar entre distintos  .html</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Ingresar al panel de admin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Cargar datos desde el panel</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9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5"/>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a:t>
            </a:r>
            <a:r>
              <a:rPr b="1" lang="es" sz="3100">
                <a:solidFill>
                  <a:schemeClr val="lt1"/>
                </a:solidFill>
                <a:latin typeface="DM Sans"/>
                <a:ea typeface="DM Sans"/>
                <a:cs typeface="DM Sans"/>
                <a:sym typeface="DM Sans"/>
              </a:rPr>
              <a:t>EducaciónDigitalParaElMundoReal</a:t>
            </a:r>
            <a:endParaRPr b="1" sz="310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Repositorio Github</a:t>
            </a:r>
            <a:endParaRPr b="1" sz="3500">
              <a:solidFill>
                <a:schemeClr val="lt1"/>
              </a:solidFill>
              <a:latin typeface="DM Sans"/>
              <a:ea typeface="DM Sans"/>
              <a:cs typeface="DM Sans"/>
              <a:sym typeface="DM Sans"/>
            </a:endParaRPr>
          </a:p>
        </p:txBody>
      </p:sp>
      <p:sp>
        <p:nvSpPr>
          <p:cNvPr id="190" name="Google Shape;190;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7"/>
          <p:cNvSpPr txBox="1"/>
          <p:nvPr/>
        </p:nvSpPr>
        <p:spPr>
          <a:xfrm>
            <a:off x="1021500" y="2885850"/>
            <a:ext cx="4300500" cy="5310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SzPts val="2250"/>
              <a:buFont typeface="DM Sans"/>
              <a:buChar char="✓"/>
            </a:pPr>
            <a:r>
              <a:rPr lang="es" sz="2250" u="sng">
                <a:solidFill>
                  <a:schemeClr val="hlink"/>
                </a:solidFill>
                <a:latin typeface="DM Sans"/>
                <a:ea typeface="DM Sans"/>
                <a:cs typeface="DM Sans"/>
                <a:sym typeface="DM Sans"/>
                <a:hlinkClick r:id="rId3"/>
              </a:rPr>
              <a:t>Repositorio Python</a:t>
            </a:r>
            <a:endParaRPr sz="2250">
              <a:latin typeface="DM Sans"/>
              <a:ea typeface="DM Sans"/>
              <a:cs typeface="DM Sans"/>
              <a:sym typeface="DM Sans"/>
            </a:endParaRPr>
          </a:p>
        </p:txBody>
      </p:sp>
      <p:sp>
        <p:nvSpPr>
          <p:cNvPr id="192" name="Google Shape;192;p57"/>
          <p:cNvSpPr txBox="1"/>
          <p:nvPr/>
        </p:nvSpPr>
        <p:spPr>
          <a:xfrm>
            <a:off x="1021500" y="1728575"/>
            <a:ext cx="576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latin typeface="DM Sans"/>
                <a:ea typeface="DM Sans"/>
                <a:cs typeface="DM Sans"/>
                <a:sym typeface="DM Sans"/>
              </a:rPr>
              <a:t>Te dejamos el acceso al Repositorio de Github donde encontrarás todo el material complementario y scripts de la clase. </a:t>
            </a:r>
            <a:endParaRPr sz="1800">
              <a:latin typeface="DM Sans"/>
              <a:ea typeface="DM Sans"/>
              <a:cs typeface="DM Sans"/>
              <a:sym typeface="DM Sans"/>
            </a:endParaRPr>
          </a:p>
        </p:txBody>
      </p:sp>
      <p:pic>
        <p:nvPicPr>
          <p:cNvPr id="193" name="Google Shape;193;p57"/>
          <p:cNvPicPr preferRelativeResize="0"/>
          <p:nvPr/>
        </p:nvPicPr>
        <p:blipFill>
          <a:blip r:embed="rId4">
            <a:alphaModFix/>
          </a:blip>
          <a:stretch>
            <a:fillRect/>
          </a:stretch>
        </p:blipFill>
        <p:spPr>
          <a:xfrm>
            <a:off x="7006400" y="2324100"/>
            <a:ext cx="1162050" cy="116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5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Herencia de templates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 qué consiste? </a:t>
            </a:r>
            <a:endParaRPr b="1" sz="4000">
              <a:solidFill>
                <a:schemeClr val="dk1"/>
              </a:solidFill>
              <a:latin typeface="DM Sans"/>
              <a:ea typeface="DM Sans"/>
              <a:cs typeface="DM Sans"/>
              <a:sym typeface="DM Sans"/>
            </a:endParaRPr>
          </a:p>
        </p:txBody>
      </p:sp>
      <p:sp>
        <p:nvSpPr>
          <p:cNvPr id="204" name="Google Shape;204;p59"/>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Consiste en usar de “base” determinadas cosas que estarán en todos nuestros templates. Suele ser la barra del menú principal, el pie de página, logo, etc. Son cosas que serán idénticas en cada página.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Herencia de templates</a:t>
            </a:r>
            <a:endParaRPr b="1" sz="4000">
              <a:solidFill>
                <a:schemeClr val="dk1"/>
              </a:solidFill>
              <a:latin typeface="DM Sans"/>
              <a:ea typeface="DM Sans"/>
              <a:cs typeface="DM Sans"/>
              <a:sym typeface="DM Sans"/>
            </a:endParaRPr>
          </a:p>
        </p:txBody>
      </p:sp>
      <p:sp>
        <p:nvSpPr>
          <p:cNvPr id="210" name="Google Shape;210;p6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Basándonos en donde habíamos llegado antes, podemos definir que los siguientes bloques serán estáticos: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1" name="Google Shape;211;p60"/>
          <p:cNvPicPr preferRelativeResize="0"/>
          <p:nvPr/>
        </p:nvPicPr>
        <p:blipFill rotWithShape="1">
          <a:blip r:embed="rId3">
            <a:alphaModFix/>
          </a:blip>
          <a:srcRect b="0" l="0" r="0" t="0"/>
          <a:stretch/>
        </p:blipFill>
        <p:spPr>
          <a:xfrm>
            <a:off x="1755308" y="2757650"/>
            <a:ext cx="4426593" cy="2118200"/>
          </a:xfrm>
          <a:prstGeom prst="rect">
            <a:avLst/>
          </a:prstGeom>
          <a:noFill/>
          <a:ln>
            <a:noFill/>
          </a:ln>
        </p:spPr>
      </p:pic>
      <p:sp>
        <p:nvSpPr>
          <p:cNvPr id="212" name="Google Shape;212;p60"/>
          <p:cNvSpPr/>
          <p:nvPr/>
        </p:nvSpPr>
        <p:spPr>
          <a:xfrm>
            <a:off x="473350" y="2920100"/>
            <a:ext cx="5819400" cy="1665300"/>
          </a:xfrm>
          <a:prstGeom prst="rect">
            <a:avLst/>
          </a:prstGeom>
          <a:noFill/>
          <a:ln cap="flat" cmpd="sng" w="2857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Título</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Herencia de templates</a:t>
            </a:r>
            <a:endParaRPr b="1" i="0" sz="4000" u="none" cap="none" strike="noStrike">
              <a:solidFill>
                <a:schemeClr val="dk1"/>
              </a:solidFill>
              <a:latin typeface="DM Sans"/>
              <a:ea typeface="DM Sans"/>
              <a:cs typeface="DM Sans"/>
              <a:sym typeface="DM Sans"/>
            </a:endParaRPr>
          </a:p>
        </p:txBody>
      </p:sp>
      <p:sp>
        <p:nvSpPr>
          <p:cNvPr id="218" name="Google Shape;218;p61"/>
          <p:cNvSpPr txBox="1"/>
          <p:nvPr/>
        </p:nvSpPr>
        <p:spPr>
          <a:xfrm>
            <a:off x="473350" y="1908175"/>
            <a:ext cx="6553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Esto se realiza dejando todo lo que no cambiará en un template “padre”, y haciendo que los templates que usan esas partes sean “hijos” que heredan esa estructura.  Hacerlo es muy simple:</a:t>
            </a:r>
            <a:endParaRPr b="0" i="0" sz="1350" u="none" cap="none" strike="noStrike">
              <a:solidFill>
                <a:schemeClr val="dk1"/>
              </a:solidFill>
              <a:latin typeface="DM Sans"/>
              <a:ea typeface="DM Sans"/>
              <a:cs typeface="DM Sans"/>
              <a:sym typeface="DM Sans"/>
            </a:endParaRPr>
          </a:p>
        </p:txBody>
      </p:sp>
      <p:grpSp>
        <p:nvGrpSpPr>
          <p:cNvPr id="219" name="Google Shape;219;p61"/>
          <p:cNvGrpSpPr/>
          <p:nvPr/>
        </p:nvGrpSpPr>
        <p:grpSpPr>
          <a:xfrm>
            <a:off x="473338" y="2756825"/>
            <a:ext cx="587100" cy="600300"/>
            <a:chOff x="1731113" y="1953850"/>
            <a:chExt cx="587100" cy="600300"/>
          </a:xfrm>
        </p:grpSpPr>
        <p:sp>
          <p:nvSpPr>
            <p:cNvPr id="220" name="Google Shape;220;p6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rgbClr val="000000"/>
                  </a:solidFill>
                  <a:latin typeface="DM Sans"/>
                  <a:ea typeface="DM Sans"/>
                  <a:cs typeface="DM Sans"/>
                  <a:sym typeface="DM Sans"/>
                </a:rPr>
                <a:t>1</a:t>
              </a:r>
              <a:endParaRPr b="1" i="0" sz="3000" u="none" cap="none" strike="noStrike">
                <a:solidFill>
                  <a:srgbClr val="000000"/>
                </a:solidFill>
                <a:latin typeface="DM Sans"/>
                <a:ea typeface="DM Sans"/>
                <a:cs typeface="DM Sans"/>
                <a:sym typeface="DM Sans"/>
              </a:endParaRPr>
            </a:p>
          </p:txBody>
        </p:sp>
      </p:grpSp>
      <p:sp>
        <p:nvSpPr>
          <p:cNvPr id="222" name="Google Shape;222;p61"/>
          <p:cNvSpPr txBox="1"/>
          <p:nvPr/>
        </p:nvSpPr>
        <p:spPr>
          <a:xfrm>
            <a:off x="1246300" y="2716375"/>
            <a:ext cx="45309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Crearemos un template “padre”, lo llamaremos </a:t>
            </a:r>
            <a:r>
              <a:rPr b="1" i="0" lang="es" sz="1350" u="none" cap="none" strike="noStrike">
                <a:solidFill>
                  <a:schemeClr val="dk1"/>
                </a:solidFill>
                <a:latin typeface="DM Sans"/>
                <a:ea typeface="DM Sans"/>
                <a:cs typeface="DM Sans"/>
                <a:sym typeface="DM Sans"/>
              </a:rPr>
              <a:t>padre.html</a:t>
            </a:r>
            <a:r>
              <a:rPr b="0" i="0" lang="es" sz="1350" u="none" cap="none" strike="noStrike">
                <a:solidFill>
                  <a:schemeClr val="dk1"/>
                </a:solidFill>
                <a:latin typeface="DM Sans"/>
                <a:ea typeface="DM Sans"/>
                <a:cs typeface="DM Sans"/>
                <a:sym typeface="DM Sans"/>
              </a:rPr>
              <a:t>, y ahí ponemos todo lo que teníamos en inicio.html.</a:t>
            </a:r>
            <a:endParaRPr b="0" i="0" sz="1350" u="none" cap="none" strike="noStrike">
              <a:solidFill>
                <a:srgbClr val="000000"/>
              </a:solidFill>
              <a:latin typeface="DM Sans"/>
              <a:ea typeface="DM Sans"/>
              <a:cs typeface="DM Sans"/>
              <a:sym typeface="DM Sans"/>
            </a:endParaRPr>
          </a:p>
        </p:txBody>
      </p:sp>
      <p:pic>
        <p:nvPicPr>
          <p:cNvPr id="223" name="Google Shape;223;p61"/>
          <p:cNvPicPr preferRelativeResize="0"/>
          <p:nvPr/>
        </p:nvPicPr>
        <p:blipFill rotWithShape="1">
          <a:blip r:embed="rId3">
            <a:alphaModFix/>
          </a:blip>
          <a:srcRect b="0" l="0" r="0" t="0"/>
          <a:stretch/>
        </p:blipFill>
        <p:spPr>
          <a:xfrm>
            <a:off x="5963050" y="2716375"/>
            <a:ext cx="2457450" cy="188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